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87" r:id="rId3"/>
    <p:sldId id="2423" r:id="rId4"/>
    <p:sldId id="3892" r:id="rId5"/>
    <p:sldId id="3893" r:id="rId6"/>
    <p:sldId id="3898" r:id="rId7"/>
    <p:sldId id="3899" r:id="rId8"/>
    <p:sldId id="3900" r:id="rId9"/>
    <p:sldId id="3901" r:id="rId10"/>
    <p:sldId id="3894" r:id="rId11"/>
    <p:sldId id="3897" r:id="rId12"/>
    <p:sldId id="3912" r:id="rId13"/>
    <p:sldId id="3913" r:id="rId14"/>
    <p:sldId id="3914" r:id="rId15"/>
    <p:sldId id="3895" r:id="rId16"/>
    <p:sldId id="3902" r:id="rId17"/>
    <p:sldId id="3903" r:id="rId18"/>
    <p:sldId id="3904" r:id="rId19"/>
    <p:sldId id="3905" r:id="rId20"/>
    <p:sldId id="3908" r:id="rId21"/>
    <p:sldId id="3906" r:id="rId22"/>
    <p:sldId id="3909" r:id="rId23"/>
    <p:sldId id="3910" r:id="rId24"/>
    <p:sldId id="3918" r:id="rId25"/>
    <p:sldId id="3907" r:id="rId26"/>
    <p:sldId id="3911" r:id="rId27"/>
    <p:sldId id="3920" r:id="rId28"/>
    <p:sldId id="3919" r:id="rId29"/>
    <p:sldId id="3896" r:id="rId30"/>
    <p:sldId id="3916" r:id="rId31"/>
    <p:sldId id="3915" r:id="rId32"/>
    <p:sldId id="3917" r:id="rId33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BF3FFFD-C098-4740-BA83-AF7494E26753}">
          <p14:sldIdLst>
            <p14:sldId id="256"/>
          </p14:sldIdLst>
        </p14:section>
        <p14:section name="Section Background" id="{7B987786-BFD4-A74B-AB30-E2DEF52F0B16}">
          <p14:sldIdLst>
            <p14:sldId id="387"/>
            <p14:sldId id="2423"/>
            <p14:sldId id="3892"/>
            <p14:sldId id="3893"/>
            <p14:sldId id="3898"/>
            <p14:sldId id="3899"/>
            <p14:sldId id="3900"/>
            <p14:sldId id="3901"/>
          </p14:sldIdLst>
        </p14:section>
        <p14:section name="Section Metascience" id="{2B9A368C-2258-6942-8144-0F7EA08EF783}">
          <p14:sldIdLst>
            <p14:sldId id="3894"/>
            <p14:sldId id="3897"/>
            <p14:sldId id="3912"/>
            <p14:sldId id="3913"/>
            <p14:sldId id="3914"/>
          </p14:sldIdLst>
        </p14:section>
        <p14:section name="Section Psychology" id="{B82C61F5-FA15-B343-B7E0-D3AFC08FD5FA}">
          <p14:sldIdLst>
            <p14:sldId id="3895"/>
            <p14:sldId id="3902"/>
            <p14:sldId id="3903"/>
            <p14:sldId id="3904"/>
            <p14:sldId id="3905"/>
            <p14:sldId id="3908"/>
            <p14:sldId id="3906"/>
            <p14:sldId id="3909"/>
            <p14:sldId id="3910"/>
            <p14:sldId id="3918"/>
            <p14:sldId id="3907"/>
            <p14:sldId id="3911"/>
            <p14:sldId id="3920"/>
            <p14:sldId id="3919"/>
          </p14:sldIdLst>
        </p14:section>
        <p14:section name="Section Next Steps/ Closing" id="{0F14CEAA-FAFD-8942-9856-05D48A973BD2}">
          <p14:sldIdLst>
            <p14:sldId id="3896"/>
            <p14:sldId id="3916"/>
            <p14:sldId id="3915"/>
            <p14:sldId id="3917"/>
          </p14:sldIdLst>
        </p14:section>
        <p14:section name="Appendix" id="{1A5F6640-8692-8341-A83D-A5CF590D04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7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81020"/>
  </p:normalViewPr>
  <p:slideViewPr>
    <p:cSldViewPr snapToGrid="0" snapToObjects="1" showGuides="1">
      <p:cViewPr varScale="1">
        <p:scale>
          <a:sx n="137" d="100"/>
          <a:sy n="137" d="100"/>
        </p:scale>
        <p:origin x="16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opelka/Downloads/Immunology+Reproducibility+Survey+2_May+13,+2024_07.07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15-C341-ADFC-2DFC44A9F6A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15-C341-ADFC-2DFC44A9F6A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15-C341-ADFC-2DFC44A9F6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Gender!$B$4:$B$6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Gender!$C$4:$C$6</c:f>
              <c:numCache>
                <c:formatCode>General</c:formatCode>
                <c:ptCount val="3"/>
                <c:pt idx="0">
                  <c:v>72</c:v>
                </c:pt>
                <c:pt idx="1">
                  <c:v>47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15-C341-ADFC-2DFC44A9F6A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Claim1,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'18-weehler'!$R$6</c:f>
              <c:strCache>
                <c:ptCount val="1"/>
                <c:pt idx="0">
                  <c:v>PI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'18-weehler'!$S$5:$U$5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'18-weehler'!$S$6:$U$6</c:f>
              <c:numCache>
                <c:formatCode>General</c:formatCode>
                <c:ptCount val="3"/>
                <c:pt idx="0">
                  <c:v>15</c:v>
                </c:pt>
                <c:pt idx="1">
                  <c:v>21</c:v>
                </c:pt>
                <c:pt idx="2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A-0146-A52E-0586F6D8D956}"/>
            </c:ext>
          </c:extLst>
        </c:ser>
        <c:ser>
          <c:idx val="1"/>
          <c:order val="1"/>
          <c:tx>
            <c:strRef>
              <c:f>'18-weehler'!$R$7</c:f>
              <c:strCache>
                <c:ptCount val="1"/>
                <c:pt idx="0">
                  <c:v>Post doc/ Technician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'18-weehler'!$S$5:$U$5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'18-weehler'!$S$7:$U$7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6A-0146-A52E-0586F6D8D956}"/>
            </c:ext>
          </c:extLst>
        </c:ser>
        <c:ser>
          <c:idx val="2"/>
          <c:order val="2"/>
          <c:tx>
            <c:strRef>
              <c:f>'18-weehler'!$R$8</c:f>
              <c:strCache>
                <c:ptCount val="1"/>
                <c:pt idx="0">
                  <c:v>Doctoral Student/ Other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'18-weehler'!$S$5:$U$5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'18-weehler'!$S$8:$U$8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6A-0146-A52E-0586F6D8D95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5092592"/>
        <c:axId val="215349424"/>
      </c:barChart>
      <c:catAx>
        <c:axId val="21509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5349424"/>
        <c:crosses val="autoZero"/>
        <c:auto val="1"/>
        <c:lblAlgn val="ctr"/>
        <c:lblOffset val="100"/>
        <c:noMultiLvlLbl val="0"/>
      </c:catAx>
      <c:valAx>
        <c:axId val="2153494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5092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'PRD-SD'!$K$22</c:f>
              <c:strCache>
                <c:ptCount val="1"/>
                <c:pt idx="0">
                  <c:v>All participants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697-EA49-80A7-AAEFFF61B02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697-EA49-80A7-AAEFFF61B02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697-EA49-80A7-AAEFFF61B02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'PRD-SD'!$L$21:$N$21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'PRD-SD'!$L$22:$N$22</c:f>
              <c:numCache>
                <c:formatCode>General</c:formatCode>
                <c:ptCount val="3"/>
                <c:pt idx="0">
                  <c:v>48</c:v>
                </c:pt>
                <c:pt idx="1">
                  <c:v>22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97-EA49-80A7-AAEFFF61B02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&gt;40 y. o.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'PRD-SD'!$K$11</c:f>
              <c:strCache>
                <c:ptCount val="1"/>
                <c:pt idx="0">
                  <c:v>&gt;40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C3C-DD4F-9BB8-21EB486209A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C3C-DD4F-9BB8-21EB486209A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C3C-DD4F-9BB8-21EB486209A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'PRD-SD'!$L$10:$N$10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'PRD-SD'!$L$11:$N$11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3C-DD4F-9BB8-21EB486209A1}"/>
            </c:ext>
          </c:extLst>
        </c:ser>
        <c:ser>
          <c:idx val="1"/>
          <c:order val="1"/>
          <c:tx>
            <c:strRef>
              <c:f>'PRD-SD'!$K$12</c:f>
              <c:strCache>
                <c:ptCount val="1"/>
                <c:pt idx="0">
                  <c:v>41-60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BC3C-DD4F-9BB8-21EB486209A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BC3C-DD4F-9BB8-21EB486209A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BC3C-DD4F-9BB8-21EB486209A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'PRD-SD'!$L$10:$N$10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'PRD-SD'!$L$12:$N$12</c:f>
              <c:numCache>
                <c:formatCode>General</c:formatCode>
                <c:ptCount val="3"/>
                <c:pt idx="0">
                  <c:v>25</c:v>
                </c:pt>
                <c:pt idx="1">
                  <c:v>12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C3C-DD4F-9BB8-21EB486209A1}"/>
            </c:ext>
          </c:extLst>
        </c:ser>
        <c:ser>
          <c:idx val="2"/>
          <c:order val="2"/>
          <c:tx>
            <c:strRef>
              <c:f>'PRD-SD'!$K$13</c:f>
              <c:strCache>
                <c:ptCount val="1"/>
                <c:pt idx="0">
                  <c:v>&lt;60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BC3C-DD4F-9BB8-21EB486209A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BC3C-DD4F-9BB8-21EB486209A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BC3C-DD4F-9BB8-21EB486209A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'PRD-SD'!$L$10:$N$10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'PRD-SD'!$L$13:$N$13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BC3C-DD4F-9BB8-21EB486209A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41-60 y. o.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'PRD-SD'!$K$16</c:f>
              <c:strCache>
                <c:ptCount val="1"/>
                <c:pt idx="0">
                  <c:v>41-60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58E-C24E-A7C4-D94E25CB801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58E-C24E-A7C4-D94E25CB801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58E-C24E-A7C4-D94E25CB801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'PRD-SD'!$L$15:$N$15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'PRD-SD'!$L$16:$N$16</c:f>
              <c:numCache>
                <c:formatCode>General</c:formatCode>
                <c:ptCount val="3"/>
                <c:pt idx="0">
                  <c:v>25</c:v>
                </c:pt>
                <c:pt idx="1">
                  <c:v>12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8E-C24E-A7C4-D94E25CB801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&lt;60 y. o.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'PRD-SD'!$K$19</c:f>
              <c:strCache>
                <c:ptCount val="1"/>
                <c:pt idx="0">
                  <c:v>&lt;60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D17-174C-86D9-B62C567AE78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D17-174C-86D9-B62C567AE78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D17-174C-86D9-B62C567AE78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'PRD-SD'!$L$18:$N$18</c:f>
              <c:strCache>
                <c:ptCount val="3"/>
                <c:pt idx="0">
                  <c:v>I have no reason to disagree</c:v>
                </c:pt>
                <c:pt idx="1">
                  <c:v>I somewhat disagree</c:v>
                </c:pt>
                <c:pt idx="2">
                  <c:v>I don't know this claim</c:v>
                </c:pt>
              </c:strCache>
            </c:strRef>
          </c:cat>
          <c:val>
            <c:numRef>
              <c:f>'PRD-SD'!$L$19:$N$19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D17-174C-86D9-B62C567AE78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Claim 2,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'PRD-SD'!$X$12</c:f>
              <c:strCache>
                <c:ptCount val="1"/>
                <c:pt idx="0">
                  <c:v>PI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'PRD-SD'!$Y$11:$AA$11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'PRD-SD'!$Y$12:$AA$12</c:f>
              <c:numCache>
                <c:formatCode>General</c:formatCode>
                <c:ptCount val="3"/>
                <c:pt idx="0">
                  <c:v>28</c:v>
                </c:pt>
                <c:pt idx="1">
                  <c:v>16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9-ED4B-876F-6669C249A711}"/>
            </c:ext>
          </c:extLst>
        </c:ser>
        <c:ser>
          <c:idx val="1"/>
          <c:order val="1"/>
          <c:tx>
            <c:strRef>
              <c:f>'PRD-SD'!$X$13</c:f>
              <c:strCache>
                <c:ptCount val="1"/>
                <c:pt idx="0">
                  <c:v>Post doc/ Technician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'PRD-SD'!$Y$11:$AA$11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'PRD-SD'!$Y$13:$AA$13</c:f>
              <c:numCache>
                <c:formatCode>General</c:formatCode>
                <c:ptCount val="3"/>
                <c:pt idx="0">
                  <c:v>9</c:v>
                </c:pt>
                <c:pt idx="1">
                  <c:v>4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9-ED4B-876F-6669C249A711}"/>
            </c:ext>
          </c:extLst>
        </c:ser>
        <c:ser>
          <c:idx val="2"/>
          <c:order val="2"/>
          <c:tx>
            <c:strRef>
              <c:f>'PRD-SD'!$X$14</c:f>
              <c:strCache>
                <c:ptCount val="1"/>
                <c:pt idx="0">
                  <c:v>Doctoral Student/ Other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'PRD-SD'!$Y$11:$AA$11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'PRD-SD'!$Y$14:$AA$14</c:f>
              <c:numCache>
                <c:formatCode>General</c:formatCode>
                <c:ptCount val="3"/>
                <c:pt idx="0">
                  <c:v>11</c:v>
                </c:pt>
                <c:pt idx="1">
                  <c:v>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79-ED4B-876F-6669C249A71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228742671"/>
        <c:axId val="631343311"/>
      </c:barChart>
      <c:catAx>
        <c:axId val="1228742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31343311"/>
        <c:crosses val="autoZero"/>
        <c:auto val="1"/>
        <c:lblAlgn val="ctr"/>
        <c:lblOffset val="100"/>
        <c:noMultiLvlLbl val="0"/>
      </c:catAx>
      <c:valAx>
        <c:axId val="63134331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28742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GB"/>
              <a:t>Familiarity with Literature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Expertise!$C$5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Expertise!$B$6:$B$9</c:f>
              <c:strCache>
                <c:ptCount val="4"/>
                <c:pt idx="0">
                  <c:v>Not very familiar</c:v>
                </c:pt>
                <c:pt idx="1">
                  <c:v>Somewhat familiar</c:v>
                </c:pt>
                <c:pt idx="2">
                  <c:v>Fairly familiar</c:v>
                </c:pt>
                <c:pt idx="3">
                  <c:v>Very familiar</c:v>
                </c:pt>
              </c:strCache>
            </c:strRef>
          </c:cat>
          <c:val>
            <c:numRef>
              <c:f>Expertise!$C$6:$C$9</c:f>
              <c:numCache>
                <c:formatCode>General</c:formatCode>
                <c:ptCount val="4"/>
                <c:pt idx="0">
                  <c:v>1</c:v>
                </c:pt>
                <c:pt idx="1">
                  <c:v>33</c:v>
                </c:pt>
                <c:pt idx="2">
                  <c:v>49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D-A24D-8487-A1F6ABFA4C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389293327"/>
        <c:axId val="389295039"/>
      </c:barChart>
      <c:catAx>
        <c:axId val="389293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389295039"/>
        <c:crosses val="autoZero"/>
        <c:auto val="1"/>
        <c:lblAlgn val="ctr"/>
        <c:lblOffset val="100"/>
        <c:noMultiLvlLbl val="0"/>
      </c:catAx>
      <c:valAx>
        <c:axId val="389295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38929332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Age!$C$5</c:f>
              <c:strCache>
                <c:ptCount val="1"/>
                <c:pt idx="0">
                  <c:v>Age Distribution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Age!$B$6:$B$12</c:f>
              <c:strCache>
                <c:ptCount val="7"/>
                <c:pt idx="0">
                  <c:v>&lt;30</c:v>
                </c:pt>
                <c:pt idx="1">
                  <c:v>30-40</c:v>
                </c:pt>
                <c:pt idx="2">
                  <c:v>41-50</c:v>
                </c:pt>
                <c:pt idx="3">
                  <c:v>51-60</c:v>
                </c:pt>
                <c:pt idx="4">
                  <c:v>61-70</c:v>
                </c:pt>
                <c:pt idx="5">
                  <c:v>&gt;70</c:v>
                </c:pt>
                <c:pt idx="6">
                  <c:v>NA</c:v>
                </c:pt>
              </c:strCache>
            </c:strRef>
          </c:cat>
          <c:val>
            <c:numRef>
              <c:f>Age!$C$6:$C$12</c:f>
              <c:numCache>
                <c:formatCode>General</c:formatCode>
                <c:ptCount val="7"/>
                <c:pt idx="0">
                  <c:v>19</c:v>
                </c:pt>
                <c:pt idx="1">
                  <c:v>29</c:v>
                </c:pt>
                <c:pt idx="2">
                  <c:v>40</c:v>
                </c:pt>
                <c:pt idx="3">
                  <c:v>21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E2-B546-A42C-CFFA02846F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9362351"/>
        <c:axId val="389364063"/>
      </c:barChart>
      <c:catAx>
        <c:axId val="389362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389364063"/>
        <c:crosses val="autoZero"/>
        <c:auto val="1"/>
        <c:lblAlgn val="ctr"/>
        <c:lblOffset val="100"/>
        <c:noMultiLvlLbl val="0"/>
      </c:catAx>
      <c:valAx>
        <c:axId val="38936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38936235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GB" sz="11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Q2: How often do you consider the results published in your field as incorrect?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1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Incorrect!$K$5</c:f>
              <c:strCache>
                <c:ptCount val="1"/>
                <c:pt idx="0">
                  <c:v>All participants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79-D847-AE94-91AD8244C22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79-D847-AE94-91AD8244C22B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79-D847-AE94-91AD8244C22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79-D847-AE94-91AD8244C2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Incorrect!$L$3:$O$4</c:f>
              <c:multiLvlStrCache>
                <c:ptCount val="4"/>
                <c:lvl>
                  <c:pt idx="0">
                    <c:v>Almost never</c:v>
                  </c:pt>
                  <c:pt idx="1">
                    <c:v>Rarely</c:v>
                  </c:pt>
                  <c:pt idx="2">
                    <c:v>Sometimes</c:v>
                  </c:pt>
                  <c:pt idx="3">
                    <c:v>Most of the time</c:v>
                  </c:pt>
                </c:lvl>
                <c:lvl>
                  <c:pt idx="0">
                    <c:v>Answer choice:</c:v>
                  </c:pt>
                </c:lvl>
              </c:multiLvlStrCache>
            </c:multiLvlStrRef>
          </c:cat>
          <c:val>
            <c:numRef>
              <c:f>Incorrect!$L$5:$O$5</c:f>
              <c:numCache>
                <c:formatCode>General</c:formatCode>
                <c:ptCount val="4"/>
                <c:pt idx="0">
                  <c:v>5</c:v>
                </c:pt>
                <c:pt idx="1">
                  <c:v>52</c:v>
                </c:pt>
                <c:pt idx="2">
                  <c:v>61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279-D847-AE94-91AD8244C22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Familiaity with the literature</a:t>
            </a:r>
            <a:r>
              <a:rPr lang="en-GB" baseline="0"/>
              <a:t> by status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'familiarity and statusposition	'!$H$3</c:f>
              <c:strCache>
                <c:ptCount val="1"/>
                <c:pt idx="0">
                  <c:v>Very familiar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'familiarity and statusposition	'!$G$4:$G$6</c:f>
              <c:strCache>
                <c:ptCount val="3"/>
                <c:pt idx="0">
                  <c:v>PI</c:v>
                </c:pt>
                <c:pt idx="1">
                  <c:v>Postdoc/Senior researcher/ Technician</c:v>
                </c:pt>
                <c:pt idx="2">
                  <c:v>Graduate students &amp; other</c:v>
                </c:pt>
              </c:strCache>
            </c:strRef>
          </c:cat>
          <c:val>
            <c:numRef>
              <c:f>'familiarity and statusposition	'!$H$4:$H$6</c:f>
              <c:numCache>
                <c:formatCode>General</c:formatCode>
                <c:ptCount val="3"/>
                <c:pt idx="0">
                  <c:v>26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22-E543-9F89-ED15DFF1E9BC}"/>
            </c:ext>
          </c:extLst>
        </c:ser>
        <c:ser>
          <c:idx val="1"/>
          <c:order val="1"/>
          <c:tx>
            <c:strRef>
              <c:f>'familiarity and statusposition	'!$I$3</c:f>
              <c:strCache>
                <c:ptCount val="1"/>
                <c:pt idx="0">
                  <c:v>Fairly familiar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'familiarity and statusposition	'!$G$4:$G$6</c:f>
              <c:strCache>
                <c:ptCount val="3"/>
                <c:pt idx="0">
                  <c:v>PI</c:v>
                </c:pt>
                <c:pt idx="1">
                  <c:v>Postdoc/Senior researcher/ Technician</c:v>
                </c:pt>
                <c:pt idx="2">
                  <c:v>Graduate students &amp; other</c:v>
                </c:pt>
              </c:strCache>
            </c:strRef>
          </c:cat>
          <c:val>
            <c:numRef>
              <c:f>'familiarity and statusposition	'!$I$4:$I$6</c:f>
              <c:numCache>
                <c:formatCode>General</c:formatCode>
                <c:ptCount val="3"/>
                <c:pt idx="0">
                  <c:v>29</c:v>
                </c:pt>
                <c:pt idx="1">
                  <c:v>12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22-E543-9F89-ED15DFF1E9BC}"/>
            </c:ext>
          </c:extLst>
        </c:ser>
        <c:ser>
          <c:idx val="2"/>
          <c:order val="2"/>
          <c:tx>
            <c:strRef>
              <c:f>'familiarity and statusposition	'!$J$3</c:f>
              <c:strCache>
                <c:ptCount val="1"/>
                <c:pt idx="0">
                  <c:v>Somewhat familiar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'familiarity and statusposition	'!$G$4:$G$6</c:f>
              <c:strCache>
                <c:ptCount val="3"/>
                <c:pt idx="0">
                  <c:v>PI</c:v>
                </c:pt>
                <c:pt idx="1">
                  <c:v>Postdoc/Senior researcher/ Technician</c:v>
                </c:pt>
                <c:pt idx="2">
                  <c:v>Graduate students &amp; other</c:v>
                </c:pt>
              </c:strCache>
            </c:strRef>
          </c:cat>
          <c:val>
            <c:numRef>
              <c:f>'familiarity and statusposition	'!$J$4:$J$6</c:f>
              <c:numCache>
                <c:formatCode>General</c:formatCode>
                <c:ptCount val="3"/>
                <c:pt idx="0">
                  <c:v>17</c:v>
                </c:pt>
                <c:pt idx="1">
                  <c:v>7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22-E543-9F89-ED15DFF1E9BC}"/>
            </c:ext>
          </c:extLst>
        </c:ser>
        <c:ser>
          <c:idx val="3"/>
          <c:order val="3"/>
          <c:tx>
            <c:strRef>
              <c:f>'familiarity and statusposition	'!$K$3</c:f>
              <c:strCache>
                <c:ptCount val="1"/>
                <c:pt idx="0">
                  <c:v>Not very familiar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'familiarity and statusposition	'!$G$4:$G$6</c:f>
              <c:strCache>
                <c:ptCount val="3"/>
                <c:pt idx="0">
                  <c:v>PI</c:v>
                </c:pt>
                <c:pt idx="1">
                  <c:v>Postdoc/Senior researcher/ Technician</c:v>
                </c:pt>
                <c:pt idx="2">
                  <c:v>Graduate students &amp; other</c:v>
                </c:pt>
              </c:strCache>
            </c:strRef>
          </c:cat>
          <c:val>
            <c:numRef>
              <c:f>'familiarity and statusposition	'!$K$4:$K$6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22-E543-9F89-ED15DFF1E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65512255"/>
        <c:axId val="865736527"/>
      </c:barChart>
      <c:catAx>
        <c:axId val="86551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65736527"/>
        <c:crosses val="autoZero"/>
        <c:auto val="1"/>
        <c:lblAlgn val="ctr"/>
        <c:lblOffset val="100"/>
        <c:noMultiLvlLbl val="0"/>
      </c:catAx>
      <c:valAx>
        <c:axId val="86573652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6551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 participants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'18-weehler'!$AG$6</c:f>
              <c:strCache>
                <c:ptCount val="1"/>
                <c:pt idx="0">
                  <c:v>all participants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BAE-B644-B9E3-8D8655FB973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AE-B644-B9E3-8D8655FB973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BAE-B644-B9E3-8D8655FB973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'18-weehler'!$AH$5:$AJ$5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'18-weehler'!$AH$6:$AJ$6</c:f>
              <c:numCache>
                <c:formatCode>General</c:formatCode>
                <c:ptCount val="3"/>
                <c:pt idx="0">
                  <c:v>20</c:v>
                </c:pt>
                <c:pt idx="1">
                  <c:v>33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AE-B644-B9E3-8D8655FB973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&lt;40 y. o.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'18-weehler'!$T$11</c:f>
              <c:strCache>
                <c:ptCount val="1"/>
                <c:pt idx="0">
                  <c:v>&lt;40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04-EC42-80C2-5456D9860CE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04-EC42-80C2-5456D9860CE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804-EC42-80C2-5456D9860CE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'18-weehler'!$U$10:$W$10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'18-weehler'!$U$11:$W$11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804-EC42-80C2-5456D9860CE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baseline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41-60 y. o.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'18-weehler'!$Y$11</c:f>
              <c:strCache>
                <c:ptCount val="1"/>
                <c:pt idx="0">
                  <c:v>41-60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CB-4943-9823-CF8BBA47852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CB-4943-9823-CF8BBA47852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CB-4943-9823-CF8BBA47852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'18-weehler'!$Z$10:$AB$10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'18-weehler'!$Z$11:$AB$11</c:f>
              <c:numCache>
                <c:formatCode>General</c:formatCode>
                <c:ptCount val="3"/>
                <c:pt idx="0">
                  <c:v>11</c:v>
                </c:pt>
                <c:pt idx="1">
                  <c:v>18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CB-4943-9823-CF8BBA47852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baseline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&gt;60 y. o.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'18-weehler'!$AD$11</c:f>
              <c:strCache>
                <c:ptCount val="1"/>
                <c:pt idx="0">
                  <c:v>&gt;60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C4-0A42-87A0-8AEA936876E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BC4-0A42-87A0-8AEA936876E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BC4-0A42-87A0-8AEA936876E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'18-weehler'!$AE$10:$AG$10</c:f>
              <c:strCache>
                <c:ptCount val="3"/>
                <c:pt idx="0">
                  <c:v>I have no reason to disagree with this claim</c:v>
                </c:pt>
                <c:pt idx="1">
                  <c:v>I somewhat disagree with this claim</c:v>
                </c:pt>
                <c:pt idx="2">
                  <c:v>I am not familiar with this claim</c:v>
                </c:pt>
              </c:strCache>
            </c:strRef>
          </c:cat>
          <c:val>
            <c:numRef>
              <c:f>'18-weehler'!$AE$11:$AG$11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C4-0A42-87A0-8AEA936876E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BC34-02F7-8D48-9F0B-4CAEC1B1F3C2}" type="datetime1">
              <a:rPr lang="fr-CH" smtClean="0">
                <a:latin typeface="Arial" panose="020B0604020202020204" pitchFamily="34" charset="0"/>
              </a:rPr>
              <a:t>28.05.24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4C0DFB-42CC-CE4D-B192-8AF3C84585A9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9749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5DF0E-48DA-A844-90C7-D84778DA8BD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C5F5820-3964-B24F-A35A-1D98CD7705F4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451345-88C8-F14E-B8F7-5ED0F2A27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81B23C30-EC20-4A46-B061-7ADCF7B639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004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7867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3015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35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855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5900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15BC58-EF8F-3C41-8400-F0E58E4612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14D30F-B24A-E64C-9F0A-71E5F1F9AB4A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FCEADD3-72FB-6741-94BA-787742E0E8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7DA0CECF-CBCC-6A4B-80AB-8B9ADF127D2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70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8217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4264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6523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977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CF6F0F-0743-FC4F-9812-CDC95ADDA2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D46CFD1-0330-464A-B345-22FC08200D84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5EA72-D73A-984E-A1D2-6489D14F88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D124C3AA-8529-7148-85CC-AA20B903C2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717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3394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1296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446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13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946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7704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3103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704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592138"/>
            <a:ext cx="6435725" cy="36210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411C09-24E6-2E4E-AC41-706739B936C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46F275-BE8C-C640-8DC9-747238E68AB4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323F9-B82C-1C46-B070-2B70A261FB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C5C45589-8436-534D-92EC-6220576993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95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990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90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339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710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6045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4074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60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21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86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210518" y="4572000"/>
            <a:ext cx="6436964" cy="402955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A87EDF-68BA-F94F-B072-14600DC49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25D6DB-A60F-DB48-BD7F-834561C1C048}" type="datetime1">
              <a:rPr lang="fr-CH" smtClean="0"/>
              <a:t>28.05.24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6FE9C7-3AD5-C54F-B9F1-147F108973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11B2E7AA-ECDA-9344-AA3A-EC044CB2FF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84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e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lose-up of a fly&#10;&#10;Description automatically generated">
            <a:extLst>
              <a:ext uri="{FF2B5EF4-FFF2-40B4-BE49-F238E27FC236}">
                <a16:creationId xmlns:a16="http://schemas.microsoft.com/office/drawing/2014/main" id="{8B16001C-11AB-E942-E18A-0914B916AE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</a:blip>
          <a:srcRect l="5597" r="5597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610" y="1003610"/>
            <a:ext cx="3568390" cy="2121312"/>
          </a:xfrm>
        </p:spPr>
        <p:txBody>
          <a:bodyPr>
            <a:noAutofit/>
          </a:bodyPr>
          <a:lstStyle/>
          <a:p>
            <a:r>
              <a:rPr lang="en-US" sz="3200" dirty="0"/>
              <a:t>Replicability in experimental life sciences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0353" y="3124922"/>
            <a:ext cx="1828800" cy="1093117"/>
          </a:xfrm>
        </p:spPr>
        <p:txBody>
          <a:bodyPr lIns="9000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1100" dirty="0"/>
              <a:t>Désirée Popelka</a:t>
            </a:r>
          </a:p>
          <a:p>
            <a:pPr algn="ctr">
              <a:lnSpc>
                <a:spcPct val="100000"/>
              </a:lnSpc>
            </a:pPr>
            <a:r>
              <a:rPr lang="fr-FR" sz="1100" dirty="0"/>
              <a:t>Blandine Ribotta</a:t>
            </a:r>
          </a:p>
          <a:p>
            <a:pPr algn="ctr">
              <a:lnSpc>
                <a:spcPct val="100000"/>
              </a:lnSpc>
            </a:pPr>
            <a:r>
              <a:rPr lang="fr-FR" sz="1100" dirty="0"/>
              <a:t>Bruno Lemaitre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4390" y="4683125"/>
            <a:ext cx="1828800" cy="460375"/>
          </a:xfrm>
        </p:spPr>
        <p:txBody>
          <a:bodyPr/>
          <a:lstStyle/>
          <a:p>
            <a:r>
              <a:rPr lang="fr-FR" b="1" dirty="0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BAEED-EBB5-5746-A600-43BF6E565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29819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Background Information</a:t>
            </a:r>
          </a:p>
          <a:p>
            <a:pPr>
              <a:lnSpc>
                <a:spcPct val="210000"/>
              </a:lnSpc>
            </a:pP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Metascience</a:t>
            </a: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 Part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Psychology Part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Closing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&amp; Next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Steps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51C854-939F-3D4E-A655-8D4B4BC5EE3A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6" name="Picture Placeholder 15" descr="A pile of books with a few pages&#10;&#10;Description automatically generated with medium confidence">
            <a:extLst>
              <a:ext uri="{FF2B5EF4-FFF2-40B4-BE49-F238E27FC236}">
                <a16:creationId xmlns:a16="http://schemas.microsoft.com/office/drawing/2014/main" id="{145EE5AD-26DC-0C25-053F-BBE9306FA9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223" r="26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7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Metascience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308974" y="753368"/>
            <a:ext cx="699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Preliminary results of the </a:t>
            </a:r>
            <a:r>
              <a:rPr lang="en-US" sz="2400" dirty="0" err="1"/>
              <a:t>ReproSci</a:t>
            </a:r>
            <a:r>
              <a:rPr lang="en-US" sz="2400" dirty="0"/>
              <a:t> database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EF5DE66-2277-04BC-3FA9-7C3D06A9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37" y="1413716"/>
            <a:ext cx="3375592" cy="2976416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About 59% of major claims are strongly verified by the literature </a:t>
            </a:r>
          </a:p>
          <a:p>
            <a:r>
              <a:rPr lang="en-US" sz="1600" dirty="0"/>
              <a:t>8% have insightful data with incomplete interpretation, or incomplete data with insightful interpretation</a:t>
            </a:r>
          </a:p>
          <a:p>
            <a:r>
              <a:rPr lang="en-US" sz="1600" dirty="0"/>
              <a:t>About 3% are strongly challenged </a:t>
            </a:r>
          </a:p>
          <a:p>
            <a:r>
              <a:rPr lang="en-US" sz="1600" dirty="0"/>
              <a:t>About 20% have never had published follow-up </a:t>
            </a:r>
            <a:r>
              <a:rPr lang="en-US" sz="1600" dirty="0">
                <a:solidFill>
                  <a:schemeClr val="accent1"/>
                </a:solidFill>
              </a:rPr>
              <a:t>(how do we know this? Can I delete this?)</a:t>
            </a:r>
          </a:p>
          <a:p>
            <a:r>
              <a:rPr lang="en-US" sz="1600" dirty="0"/>
              <a:t>1% are very tricky problems with conflicting data</a:t>
            </a:r>
          </a:p>
        </p:txBody>
      </p:sp>
      <p:pic>
        <p:nvPicPr>
          <p:cNvPr id="7" name="Picture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D9A629C-D5F3-E331-B859-53E6626E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528" y="1826122"/>
            <a:ext cx="4862611" cy="26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Metascience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308974" y="753368"/>
            <a:ext cx="699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Irreproducible claims per journal type</a:t>
            </a:r>
          </a:p>
        </p:txBody>
      </p:sp>
      <p:pic>
        <p:nvPicPr>
          <p:cNvPr id="9" name="Picture 8" descr="A graph of a column&#10;&#10;Description automatically generated">
            <a:extLst>
              <a:ext uri="{FF2B5EF4-FFF2-40B4-BE49-F238E27FC236}">
                <a16:creationId xmlns:a16="http://schemas.microsoft.com/office/drawing/2014/main" id="{25257872-C00F-3A31-F18C-14678DCA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386348"/>
            <a:ext cx="3963033" cy="34255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ECF67D-32F8-5145-71AC-3CED33098B24}"/>
              </a:ext>
            </a:extLst>
          </p:cNvPr>
          <p:cNvSpPr/>
          <p:nvPr/>
        </p:nvSpPr>
        <p:spPr>
          <a:xfrm>
            <a:off x="5161628" y="3422533"/>
            <a:ext cx="3077497" cy="1072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Legend: </a:t>
            </a:r>
          </a:p>
          <a:p>
            <a:pPr algn="ctr"/>
            <a:r>
              <a:rPr lang="en-US" dirty="0"/>
              <a:t>High = Impact factor &gt;50</a:t>
            </a:r>
          </a:p>
          <a:p>
            <a:pPr algn="ctr"/>
            <a:r>
              <a:rPr lang="en-US" dirty="0"/>
              <a:t>Medium = Impact factor 10-50</a:t>
            </a:r>
          </a:p>
          <a:p>
            <a:pPr algn="ctr"/>
            <a:r>
              <a:rPr lang="en-US" dirty="0"/>
              <a:t>Low = Impact factor &lt;10</a:t>
            </a:r>
          </a:p>
        </p:txBody>
      </p:sp>
    </p:spTree>
    <p:extLst>
      <p:ext uri="{BB962C8B-B14F-4D97-AF65-F5344CB8AC3E}">
        <p14:creationId xmlns:p14="http://schemas.microsoft.com/office/powerpoint/2010/main" val="34715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Metascience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308974" y="753368"/>
            <a:ext cx="699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Claims challenged by the </a:t>
            </a:r>
            <a:r>
              <a:rPr lang="en-US" sz="2400" dirty="0" err="1"/>
              <a:t>ReproSci</a:t>
            </a:r>
            <a:r>
              <a:rPr lang="en-US" sz="2400" dirty="0"/>
              <a:t> Project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27A95E-6183-2A6C-396C-F82067D8B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20287"/>
              </p:ext>
            </p:extLst>
          </p:nvPr>
        </p:nvGraphicFramePr>
        <p:xfrm>
          <a:off x="388526" y="1492111"/>
          <a:ext cx="8391678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8613">
                  <a:extLst>
                    <a:ext uri="{9D8B030D-6E8A-4147-A177-3AD203B41FA5}">
                      <a16:colId xmlns:a16="http://schemas.microsoft.com/office/drawing/2014/main" val="871159973"/>
                    </a:ext>
                  </a:extLst>
                </a:gridCol>
                <a:gridCol w="1398613">
                  <a:extLst>
                    <a:ext uri="{9D8B030D-6E8A-4147-A177-3AD203B41FA5}">
                      <a16:colId xmlns:a16="http://schemas.microsoft.com/office/drawing/2014/main" val="2207580214"/>
                    </a:ext>
                  </a:extLst>
                </a:gridCol>
                <a:gridCol w="1398613">
                  <a:extLst>
                    <a:ext uri="{9D8B030D-6E8A-4147-A177-3AD203B41FA5}">
                      <a16:colId xmlns:a16="http://schemas.microsoft.com/office/drawing/2014/main" val="821138671"/>
                    </a:ext>
                  </a:extLst>
                </a:gridCol>
                <a:gridCol w="1398613">
                  <a:extLst>
                    <a:ext uri="{9D8B030D-6E8A-4147-A177-3AD203B41FA5}">
                      <a16:colId xmlns:a16="http://schemas.microsoft.com/office/drawing/2014/main" val="1921746901"/>
                    </a:ext>
                  </a:extLst>
                </a:gridCol>
                <a:gridCol w="1398613">
                  <a:extLst>
                    <a:ext uri="{9D8B030D-6E8A-4147-A177-3AD203B41FA5}">
                      <a16:colId xmlns:a16="http://schemas.microsoft.com/office/drawing/2014/main" val="3848899274"/>
                    </a:ext>
                  </a:extLst>
                </a:gridCol>
                <a:gridCol w="1398613">
                  <a:extLst>
                    <a:ext uri="{9D8B030D-6E8A-4147-A177-3AD203B41FA5}">
                      <a16:colId xmlns:a16="http://schemas.microsoft.com/office/drawing/2014/main" val="3905716051"/>
                    </a:ext>
                  </a:extLst>
                </a:gridCol>
              </a:tblGrid>
              <a:tr h="1633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 replicated by </a:t>
                      </a:r>
                      <a:r>
                        <a:rPr lang="en-US" dirty="0" err="1"/>
                        <a:t>ReproSci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 verified by </a:t>
                      </a:r>
                      <a:r>
                        <a:rPr lang="en-US" dirty="0" err="1"/>
                        <a:t>ReproSci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 challenged by </a:t>
                      </a:r>
                      <a:r>
                        <a:rPr lang="en-US" dirty="0" err="1"/>
                        <a:t>ReproSci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claims not replicable by the </a:t>
                      </a:r>
                      <a:r>
                        <a:rPr lang="en-US" dirty="0" err="1"/>
                        <a:t>ReproSci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5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Major claims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~95%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6918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BC0B03-64AC-2847-E1A7-C90AD81BAF53}"/>
              </a:ext>
            </a:extLst>
          </p:cNvPr>
          <p:cNvSpPr/>
          <p:nvPr/>
        </p:nvSpPr>
        <p:spPr>
          <a:xfrm>
            <a:off x="388526" y="3067665"/>
            <a:ext cx="8313022" cy="4916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=&gt; Conclusion: a significant fraction of originally unchallenged claims are likely to be wrong!</a:t>
            </a:r>
          </a:p>
        </p:txBody>
      </p:sp>
    </p:spTree>
    <p:extLst>
      <p:ext uri="{BB962C8B-B14F-4D97-AF65-F5344CB8AC3E}">
        <p14:creationId xmlns:p14="http://schemas.microsoft.com/office/powerpoint/2010/main" val="37725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Metascience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308974" y="753368"/>
            <a:ext cx="699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Peek irreproducibility</a:t>
            </a:r>
          </a:p>
        </p:txBody>
      </p:sp>
      <p:pic>
        <p:nvPicPr>
          <p:cNvPr id="9" name="Picture 8" descr="A graph of a number of major claims&#10;&#10;Description automatically generated">
            <a:extLst>
              <a:ext uri="{FF2B5EF4-FFF2-40B4-BE49-F238E27FC236}">
                <a16:creationId xmlns:a16="http://schemas.microsoft.com/office/drawing/2014/main" id="{8370F027-4E75-4781-237A-AEB3B729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" y="1344835"/>
            <a:ext cx="4025162" cy="2557240"/>
          </a:xfrm>
          <a:prstGeom prst="rect">
            <a:avLst/>
          </a:prstGeom>
        </p:spPr>
      </p:pic>
      <p:pic>
        <p:nvPicPr>
          <p:cNvPr id="11" name="Picture 10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8B01268D-45E2-5C36-DFAF-A63937AC3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50664"/>
            <a:ext cx="3883742" cy="25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8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A35FEB1E-AC77-4141-9E91-DFB457C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40560"/>
            <a:ext cx="3662178" cy="29819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Background Information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Metascience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Part</a:t>
            </a:r>
          </a:p>
          <a:p>
            <a:pPr>
              <a:lnSpc>
                <a:spcPct val="16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Psychology Part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Closing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&amp; Next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Steps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864D02-31B1-6A4D-B5F8-56666634C4E6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0" name="Picture Placeholder 9" descr="A group of people with different colored hair&#10;&#10;Description automatically generated">
            <a:extLst>
              <a:ext uri="{FF2B5EF4-FFF2-40B4-BE49-F238E27FC236}">
                <a16:creationId xmlns:a16="http://schemas.microsoft.com/office/drawing/2014/main" id="{5FDB4298-2DF3-2062-1F6E-F2840BEC22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352" r="14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389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79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Survey with the science community: preliminary results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20349760-9D2D-5A50-2345-8FE10D528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337746"/>
              </p:ext>
            </p:extLst>
          </p:nvPr>
        </p:nvGraphicFramePr>
        <p:xfrm>
          <a:off x="1468078" y="1416432"/>
          <a:ext cx="6682079" cy="1070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952500" progId="Word.Document.12">
                  <p:embed/>
                </p:oleObj>
              </mc:Choice>
              <mc:Fallback>
                <p:oleObj name="Document" r:id="rId3" imgW="5943600" imgH="952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8078" y="1416432"/>
                        <a:ext cx="6682079" cy="107084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0" name="Picture 2" descr="How to Become a Community Scientist">
            <a:extLst>
              <a:ext uri="{FF2B5EF4-FFF2-40B4-BE49-F238E27FC236}">
                <a16:creationId xmlns:a16="http://schemas.microsoft.com/office/drawing/2014/main" id="{FC69DA8F-CACD-B4FC-F421-5A632D92B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2"/>
          <a:stretch/>
        </p:blipFill>
        <p:spPr bwMode="auto">
          <a:xfrm>
            <a:off x="1468078" y="2256656"/>
            <a:ext cx="6446890" cy="27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Description of the participants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4592858-1F88-EEAD-C862-8BFFC9899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6298898"/>
              </p:ext>
            </p:extLst>
          </p:nvPr>
        </p:nvGraphicFramePr>
        <p:xfrm>
          <a:off x="457577" y="1465575"/>
          <a:ext cx="3331646" cy="2329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8584F64-9233-F5B6-B15B-07567AB6E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901" y="1465575"/>
            <a:ext cx="4764523" cy="31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68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Description of the participants continued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0C0A29F-3827-B988-3CE3-E1A90F466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702068"/>
              </p:ext>
            </p:extLst>
          </p:nvPr>
        </p:nvGraphicFramePr>
        <p:xfrm>
          <a:off x="604683" y="1278044"/>
          <a:ext cx="4232787" cy="2851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32D1477-8E8B-CE7B-8D7C-FB6F9FB8F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213609"/>
              </p:ext>
            </p:extLst>
          </p:nvPr>
        </p:nvGraphicFramePr>
        <p:xfrm>
          <a:off x="5044163" y="1278043"/>
          <a:ext cx="3765540" cy="262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36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68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Perceived replicability crisis in the field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F9FBD49-B46D-3E50-7861-7CABD9E90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610531"/>
              </p:ext>
            </p:extLst>
          </p:nvPr>
        </p:nvGraphicFramePr>
        <p:xfrm>
          <a:off x="1461960" y="1187176"/>
          <a:ext cx="6612193" cy="3763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714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6B44AA3-A536-0443-9776-4288B766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4474" y="1940560"/>
            <a:ext cx="3662178" cy="298196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Background Information</a:t>
            </a:r>
            <a:endParaRPr lang="fr-FR" sz="20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Metascience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Part</a:t>
            </a:r>
          </a:p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Psychology Part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Closing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&amp; Next </a:t>
            </a: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Steps</a:t>
            </a:r>
            <a:endParaRPr lang="fr-FR" sz="20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158DD1-EE33-DB49-B7DF-DC7BF0C9BBF2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18" name="Picture Placeholder 17" descr="A blackboard with math symbols and formulas&#10;&#10;Description automatically generated">
            <a:extLst>
              <a:ext uri="{FF2B5EF4-FFF2-40B4-BE49-F238E27FC236}">
                <a16:creationId xmlns:a16="http://schemas.microsoft.com/office/drawing/2014/main" id="{B229D424-A518-CBEE-3148-914B934B31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883" r="2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99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68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Familiarity with the literature in the field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29B5D6-0745-4BAA-84A3-1C4E8565A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1748298"/>
              </p:ext>
            </p:extLst>
          </p:nvPr>
        </p:nvGraphicFramePr>
        <p:xfrm>
          <a:off x="1524000" y="1485030"/>
          <a:ext cx="6096000" cy="2698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80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683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Perceived causes of irreproducibility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7FC0FFC4-80E6-322D-ECDA-5BDF83462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42" y="1268993"/>
            <a:ext cx="7057258" cy="363574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25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5968181" y="937369"/>
            <a:ext cx="2654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Claim 1:</a:t>
            </a:r>
          </a:p>
          <a:p>
            <a:r>
              <a:rPr lang="en-US" sz="2000" dirty="0"/>
              <a:t>The Toll homolog 18-wheeler contributes to AMP gene expression in response to LPS.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8DD4D29-74C6-823B-BF97-B66597429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947344"/>
              </p:ext>
            </p:extLst>
          </p:nvPr>
        </p:nvGraphicFramePr>
        <p:xfrm>
          <a:off x="904875" y="937369"/>
          <a:ext cx="4758506" cy="3341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41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4" y="725511"/>
            <a:ext cx="83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Claim 1: The Toll homolog 18-wheeler contributes to AMP gene expression in response to LPS.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5CA3BF5-95D1-F859-6004-DDE8E2577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507603"/>
              </p:ext>
            </p:extLst>
          </p:nvPr>
        </p:nvGraphicFramePr>
        <p:xfrm>
          <a:off x="354563" y="1494670"/>
          <a:ext cx="3105129" cy="2062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86A22D3-6502-F224-0C62-42E21AA0E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232825"/>
              </p:ext>
            </p:extLst>
          </p:nvPr>
        </p:nvGraphicFramePr>
        <p:xfrm>
          <a:off x="2764117" y="2182349"/>
          <a:ext cx="3388135" cy="231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7D5236B-254E-A21D-E30E-13314425B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91388"/>
              </p:ext>
            </p:extLst>
          </p:nvPr>
        </p:nvGraphicFramePr>
        <p:xfrm>
          <a:off x="5357239" y="2631954"/>
          <a:ext cx="3432198" cy="2316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2647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4" y="725511"/>
            <a:ext cx="83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Claim 1: The Toll homolog 18-wheeler contributes to AMP gene expression in response to LPS.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7578F-0ACA-4323-3FCD-D46A62602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896064"/>
              </p:ext>
            </p:extLst>
          </p:nvPr>
        </p:nvGraphicFramePr>
        <p:xfrm>
          <a:off x="1865671" y="1563943"/>
          <a:ext cx="5412658" cy="324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53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449112" y="1050998"/>
            <a:ext cx="2713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Claim 2:</a:t>
            </a:r>
          </a:p>
          <a:p>
            <a:r>
              <a:rPr lang="en-US" sz="1800" dirty="0"/>
              <a:t>PGRP-SD is a pattern-recognition receptor acting upstream of the Toll pathway.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08741E-75A7-506E-558E-2AF1D7AF82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589973"/>
              </p:ext>
            </p:extLst>
          </p:nvPr>
        </p:nvGraphicFramePr>
        <p:xfrm>
          <a:off x="3279057" y="1158874"/>
          <a:ext cx="5216013" cy="3413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822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362754" y="800760"/>
            <a:ext cx="853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Claim 2:</a:t>
            </a:r>
          </a:p>
          <a:p>
            <a:r>
              <a:rPr lang="en-US" sz="1800" dirty="0"/>
              <a:t>PGRP-SD is a pattern-recognition receptor acting upstream of the Toll pathway.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4DA44CB-55D3-0097-A8D2-EF51A95316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834278"/>
              </p:ext>
            </p:extLst>
          </p:nvPr>
        </p:nvGraphicFramePr>
        <p:xfrm>
          <a:off x="281964" y="1563688"/>
          <a:ext cx="3529798" cy="2315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E6D7553-3F11-8659-3C92-51B58CCCAF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826671"/>
              </p:ext>
            </p:extLst>
          </p:nvPr>
        </p:nvGraphicFramePr>
        <p:xfrm>
          <a:off x="2940382" y="2151352"/>
          <a:ext cx="3534437" cy="2310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B07F653-7E01-B790-D8F8-DA5F958D1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207188"/>
              </p:ext>
            </p:extLst>
          </p:nvPr>
        </p:nvGraphicFramePr>
        <p:xfrm>
          <a:off x="5532491" y="2589505"/>
          <a:ext cx="3534437" cy="2315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462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4" y="725511"/>
            <a:ext cx="834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Claim 2: PGRP-SD is a pattern-recognition receptor acting upstream of the Toll pathway.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F70BCA9-9183-6C0B-9E7A-AF61369C93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117917"/>
              </p:ext>
            </p:extLst>
          </p:nvPr>
        </p:nvGraphicFramePr>
        <p:xfrm>
          <a:off x="1619835" y="1610719"/>
          <a:ext cx="5676700" cy="3140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6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5063306" cy="504610"/>
          </a:xfrm>
        </p:spPr>
        <p:txBody>
          <a:bodyPr/>
          <a:lstStyle/>
          <a:p>
            <a:r>
              <a:rPr lang="fr-FR" dirty="0"/>
              <a:t>Psychology Part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4" y="725511"/>
            <a:ext cx="834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Evaluation of claims by the expert community: How well did they do?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6049C-5813-7CE0-C16C-A41F0A84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3" y="1197871"/>
            <a:ext cx="4436707" cy="226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91674-A8E8-D642-374B-7B7FBBE6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01" y="1976284"/>
            <a:ext cx="4313355" cy="29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44939F-2551-B849-BE3B-52EB15E19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C72CB14-4552-9848-A63C-61F240D78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780" y="1940560"/>
            <a:ext cx="3662178" cy="29819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Background Information</a:t>
            </a:r>
          </a:p>
          <a:p>
            <a:pPr>
              <a:lnSpc>
                <a:spcPct val="200000"/>
              </a:lnSpc>
            </a:pPr>
            <a:r>
              <a:rPr lang="fr-FR" sz="2000" dirty="0" err="1">
                <a:solidFill>
                  <a:schemeClr val="bg1">
                    <a:alpha val="42000"/>
                  </a:schemeClr>
                </a:solidFill>
                <a:latin typeface="+mj-lt"/>
              </a:rPr>
              <a:t>Metascience</a:t>
            </a: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 Part</a:t>
            </a:r>
          </a:p>
          <a:p>
            <a:pPr>
              <a:lnSpc>
                <a:spcPct val="210000"/>
              </a:lnSpc>
            </a:pPr>
            <a:r>
              <a:rPr lang="fr-FR" sz="20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Psychology Part</a:t>
            </a:r>
          </a:p>
          <a:p>
            <a:pPr>
              <a:lnSpc>
                <a:spcPct val="160000"/>
              </a:lnSpc>
            </a:pP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Closing</a:t>
            </a:r>
            <a:r>
              <a:rPr lang="fr-FR" sz="3200" b="1" kern="1000" spc="-70" dirty="0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 &amp; Next </a:t>
            </a:r>
            <a:r>
              <a:rPr lang="fr-FR" sz="3200" b="1" kern="1000" spc="-70" dirty="0" err="1">
                <a:solidFill>
                  <a:srgbClr val="FFFFFF"/>
                </a:solidFill>
                <a:latin typeface="Franklin Gothic Demi Cond" panose="020B0706030402020204" pitchFamily="34" charset="0"/>
                <a:ea typeface="Roboto Black" panose="02000000000000000000" pitchFamily="2" charset="0"/>
              </a:rPr>
              <a:t>Steps</a:t>
            </a:r>
            <a:endParaRPr lang="fr-FR" sz="3200" b="1" kern="1000" spc="-70" dirty="0">
              <a:solidFill>
                <a:srgbClr val="FFFFFF"/>
              </a:solidFill>
              <a:latin typeface="Franklin Gothic Demi Cond" panose="020B0706030402020204" pitchFamily="34" charset="0"/>
              <a:ea typeface="Roboto Black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EC9C92-CD90-7F42-A98F-76B14F602AB1}"/>
              </a:ext>
            </a:extLst>
          </p:cNvPr>
          <p:cNvSpPr txBox="1"/>
          <p:nvPr/>
        </p:nvSpPr>
        <p:spPr>
          <a:xfrm>
            <a:off x="4659923" y="1696916"/>
            <a:ext cx="2760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600" dirty="0">
                <a:solidFill>
                  <a:schemeClr val="bg1"/>
                </a:solidFill>
              </a:rPr>
              <a:t>OUTLINE</a:t>
            </a:r>
          </a:p>
        </p:txBody>
      </p:sp>
      <p:pic>
        <p:nvPicPr>
          <p:cNvPr id="3" name="Picture Placeholder 2" descr="Sylvie Roke, Head of Laboratory for fundamental BioPhotonics © 2020 Alain Herzog">
            <a:extLst>
              <a:ext uri="{FF2B5EF4-FFF2-40B4-BE49-F238E27FC236}">
                <a16:creationId xmlns:a16="http://schemas.microsoft.com/office/drawing/2014/main" id="{4D525C97-5019-8D45-A5F3-99C39CED308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8" r="4226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32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1021472"/>
            <a:ext cx="473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there a reproducibility crisis?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EF5DE66-2277-04BC-3FA9-7C3D06A9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94" y="1563688"/>
            <a:ext cx="5171025" cy="2976416"/>
          </a:xfrm>
        </p:spPr>
        <p:txBody>
          <a:bodyPr>
            <a:normAutofit/>
          </a:bodyPr>
          <a:lstStyle/>
          <a:p>
            <a:pPr lvl="1"/>
            <a:r>
              <a:rPr lang="en-CA" sz="1400" noProof="0" dirty="0"/>
              <a:t>More than 70% of researchers have failed to reproduce another scientist’s experiments; more than 50% have failed to reproduce their own (Baker 2016) </a:t>
            </a:r>
          </a:p>
          <a:p>
            <a:pPr lvl="1"/>
            <a:endParaRPr lang="en-CA" sz="1400" noProof="0" dirty="0"/>
          </a:p>
          <a:p>
            <a:pPr lvl="1"/>
            <a:r>
              <a:rPr lang="en-CA" sz="1400" noProof="0" dirty="0"/>
              <a:t>Two pharmaceutical companies, Bayer and Amgen, reported reproducibility rates of 11% and 25% for dozens of ground-breaking studies in cancer and related areas (Prinz et al., 2011). </a:t>
            </a:r>
          </a:p>
          <a:p>
            <a:pPr lvl="1"/>
            <a:endParaRPr lang="en-CA" sz="1400" noProof="0" dirty="0"/>
          </a:p>
          <a:p>
            <a:pPr lvl="1"/>
            <a:r>
              <a:rPr lang="en-CA" sz="1400" noProof="0" dirty="0"/>
              <a:t>After eight years of investigation, </a:t>
            </a:r>
            <a:r>
              <a:rPr lang="en-CA" sz="1400" dirty="0"/>
              <a:t>a</a:t>
            </a:r>
            <a:r>
              <a:rPr lang="en-CA" sz="1400" noProof="0" dirty="0"/>
              <a:t> </a:t>
            </a:r>
            <a:r>
              <a:rPr lang="en-CA" sz="1400" dirty="0"/>
              <a:t>reproducibility project in cancer biology </a:t>
            </a:r>
            <a:r>
              <a:rPr lang="en-CA" sz="1400" noProof="0" dirty="0"/>
              <a:t>was only able to repeat 50 of 193 experiments from 23 of 53 high-impact papers (Errington 2021; Ioannidis 2022).</a:t>
            </a:r>
          </a:p>
        </p:txBody>
      </p:sp>
      <p:pic>
        <p:nvPicPr>
          <p:cNvPr id="16" name="Picture 2" descr="1,500 scientists lift the lid on reproducibility | Nature">
            <a:extLst>
              <a:ext uri="{FF2B5EF4-FFF2-40B4-BE49-F238E27FC236}">
                <a16:creationId xmlns:a16="http://schemas.microsoft.com/office/drawing/2014/main" id="{C5A16F88-1D17-8D9C-69A3-54DE6436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3" y="1611649"/>
            <a:ext cx="3391983" cy="28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a Scientist — Explaining to a Kid What a Scientist Does">
            <a:extLst>
              <a:ext uri="{FF2B5EF4-FFF2-40B4-BE49-F238E27FC236}">
                <a16:creationId xmlns:a16="http://schemas.microsoft.com/office/drawing/2014/main" id="{D27AB3A8-BF49-57D9-66B7-963B5FFA1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" b="8975"/>
          <a:stretch/>
        </p:blipFill>
        <p:spPr bwMode="auto">
          <a:xfrm>
            <a:off x="-176981" y="1170091"/>
            <a:ext cx="9320981" cy="38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&amp; 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1413A04-0390-2CEE-5954-804ACB54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9" y="1424120"/>
            <a:ext cx="5233934" cy="2976416"/>
          </a:xfrm>
          <a:solidFill>
            <a:schemeClr val="bg1"/>
          </a:solidFill>
        </p:spPr>
        <p:txBody>
          <a:bodyPr lIns="251999" tIns="180000" rIns="144000" bIns="144000">
            <a:normAutofit fontScale="92500" lnSpcReduction="10000"/>
          </a:bodyPr>
          <a:lstStyle/>
          <a:p>
            <a:r>
              <a:rPr lang="en-US" sz="1600" dirty="0"/>
              <a:t>Drosophila immunity claims are quite reproducible</a:t>
            </a:r>
          </a:p>
          <a:p>
            <a:r>
              <a:rPr lang="en-US" sz="1600" dirty="0"/>
              <a:t>Pattern of irreproducibility: higher in high impact journals,</a:t>
            </a:r>
          </a:p>
          <a:p>
            <a:r>
              <a:rPr lang="en-US" sz="1600" dirty="0"/>
              <a:t>Significant fraction of unchallenged are in fact challenged: phenomenon of “big story” without any following up studies</a:t>
            </a:r>
          </a:p>
          <a:p>
            <a:r>
              <a:rPr lang="en-US" sz="1600" dirty="0"/>
              <a:t>Only few people accessed the website so far=&gt; lack of interest in the community to discuss about past science findings</a:t>
            </a:r>
          </a:p>
          <a:p>
            <a:r>
              <a:rPr lang="en-US" sz="1600" dirty="0"/>
              <a:t>=&gt; Our hypotheses: people focus on short term results, publishing papers to get THE job =&gt; do we have the wrong incentives?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BFDFC-A78F-43E1-BCF1-F4D02B9BFA19}"/>
              </a:ext>
            </a:extLst>
          </p:cNvPr>
          <p:cNvSpPr txBox="1"/>
          <p:nvPr/>
        </p:nvSpPr>
        <p:spPr>
          <a:xfrm>
            <a:off x="362754" y="800760"/>
            <a:ext cx="853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319032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&amp; Next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1413A04-0390-2CEE-5954-804ACB54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12" y="1563688"/>
            <a:ext cx="4267199" cy="2976416"/>
          </a:xfrm>
        </p:spPr>
        <p:txBody>
          <a:bodyPr>
            <a:normAutofit/>
          </a:bodyPr>
          <a:lstStyle/>
          <a:p>
            <a:r>
              <a:rPr lang="en-US" sz="1600" dirty="0"/>
              <a:t>Analyzing if irreproducible claims are clustered around specific labs, locations, people, age, experience, and stages of career</a:t>
            </a:r>
          </a:p>
          <a:p>
            <a:r>
              <a:rPr lang="en-US" sz="1600" dirty="0"/>
              <a:t>Publish summary of irreproducible claims in Drosophila immunity</a:t>
            </a:r>
          </a:p>
          <a:p>
            <a:r>
              <a:rPr lang="en-US" sz="1600" dirty="0"/>
              <a:t>Further analyze the data from the survey</a:t>
            </a:r>
          </a:p>
          <a:p>
            <a:r>
              <a:rPr lang="en-US" sz="1600" dirty="0"/>
              <a:t>Organize semi-structured interviews with scientists </a:t>
            </a:r>
          </a:p>
          <a:p>
            <a:r>
              <a:rPr lang="en-US" sz="1600" dirty="0"/>
              <a:t>Any feedback or ideas?</a:t>
            </a:r>
          </a:p>
        </p:txBody>
      </p:sp>
      <p:pic>
        <p:nvPicPr>
          <p:cNvPr id="12290" name="Picture 2" descr="5 Important Scientists of Today | Discover Magazine">
            <a:extLst>
              <a:ext uri="{FF2B5EF4-FFF2-40B4-BE49-F238E27FC236}">
                <a16:creationId xmlns:a16="http://schemas.microsoft.com/office/drawing/2014/main" id="{53271EFB-B664-8659-1A7B-20B559A08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12" y="2345935"/>
            <a:ext cx="4099690" cy="268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1802C7-CA4A-98DD-26BB-13EBFF0B0148}"/>
              </a:ext>
            </a:extLst>
          </p:cNvPr>
          <p:cNvSpPr txBox="1"/>
          <p:nvPr/>
        </p:nvSpPr>
        <p:spPr>
          <a:xfrm>
            <a:off x="362754" y="800760"/>
            <a:ext cx="853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86464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r>
              <a:rPr lang="fr-FR" dirty="0"/>
              <a:t>!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0" name="Image 4">
            <a:extLst>
              <a:ext uri="{FF2B5EF4-FFF2-40B4-BE49-F238E27FC236}">
                <a16:creationId xmlns:a16="http://schemas.microsoft.com/office/drawing/2014/main" id="{AD2A00B7-0C34-29F5-048F-D4F5CF66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6" y="869024"/>
            <a:ext cx="1381896" cy="1836584"/>
          </a:xfrm>
          <a:prstGeom prst="rect">
            <a:avLst/>
          </a:prstGeom>
        </p:spPr>
      </p:pic>
      <p:sp>
        <p:nvSpPr>
          <p:cNvPr id="11" name="ZoneTexte 5">
            <a:extLst>
              <a:ext uri="{FF2B5EF4-FFF2-40B4-BE49-F238E27FC236}">
                <a16:creationId xmlns:a16="http://schemas.microsoft.com/office/drawing/2014/main" id="{223C59BA-AA00-B2F1-CEE6-0DEC199CCD9E}"/>
              </a:ext>
            </a:extLst>
          </p:cNvPr>
          <p:cNvSpPr txBox="1"/>
          <p:nvPr/>
        </p:nvSpPr>
        <p:spPr>
          <a:xfrm>
            <a:off x="133887" y="2789042"/>
            <a:ext cx="1521037" cy="2923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1300" dirty="0"/>
              <a:t>Hannah Westlake</a:t>
            </a:r>
          </a:p>
        </p:txBody>
      </p:sp>
      <p:sp>
        <p:nvSpPr>
          <p:cNvPr id="12" name="ZoneTexte 7">
            <a:extLst>
              <a:ext uri="{FF2B5EF4-FFF2-40B4-BE49-F238E27FC236}">
                <a16:creationId xmlns:a16="http://schemas.microsoft.com/office/drawing/2014/main" id="{60BE7626-B891-2F3B-BB59-30F8C4354723}"/>
              </a:ext>
            </a:extLst>
          </p:cNvPr>
          <p:cNvSpPr txBox="1"/>
          <p:nvPr/>
        </p:nvSpPr>
        <p:spPr>
          <a:xfrm>
            <a:off x="3720141" y="2789042"/>
            <a:ext cx="1638677" cy="2923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1300" dirty="0"/>
              <a:t>Blandine Ribotta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9F900FBE-72BE-584E-46B9-64F32F7827C5}"/>
              </a:ext>
            </a:extLst>
          </p:cNvPr>
          <p:cNvSpPr txBox="1"/>
          <p:nvPr/>
        </p:nvSpPr>
        <p:spPr>
          <a:xfrm>
            <a:off x="5606801" y="2789042"/>
            <a:ext cx="1692909" cy="2923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1300" dirty="0"/>
              <a:t>Désirée </a:t>
            </a:r>
            <a:r>
              <a:rPr lang="fr-FR" sz="1300" dirty="0" err="1"/>
              <a:t>Popelka</a:t>
            </a:r>
            <a:endParaRPr lang="fr-FR" sz="1300" dirty="0"/>
          </a:p>
        </p:txBody>
      </p:sp>
      <p:pic>
        <p:nvPicPr>
          <p:cNvPr id="14" name="Picture 2" descr="Fabrice David — People - EPFL">
            <a:extLst>
              <a:ext uri="{FF2B5EF4-FFF2-40B4-BE49-F238E27FC236}">
                <a16:creationId xmlns:a16="http://schemas.microsoft.com/office/drawing/2014/main" id="{2B447D96-2698-DEB0-F8A3-7F507E97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27" y="869024"/>
            <a:ext cx="1382757" cy="18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ésirée Popelka — People - EPFL">
            <a:extLst>
              <a:ext uri="{FF2B5EF4-FFF2-40B4-BE49-F238E27FC236}">
                <a16:creationId xmlns:a16="http://schemas.microsoft.com/office/drawing/2014/main" id="{928F7F26-9A67-5FA4-04A1-69D420386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68"/>
          <a:stretch/>
        </p:blipFill>
        <p:spPr bwMode="auto">
          <a:xfrm>
            <a:off x="5480191" y="862777"/>
            <a:ext cx="1638677" cy="18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landine Ribotta - Assistant scientifique - Ecole polytechnique fédérale de  Lausanne | LinkedIn">
            <a:extLst>
              <a:ext uri="{FF2B5EF4-FFF2-40B4-BE49-F238E27FC236}">
                <a16:creationId xmlns:a16="http://schemas.microsoft.com/office/drawing/2014/main" id="{65F00AE4-F867-ADAA-C193-45CDC8CD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49" y="862777"/>
            <a:ext cx="1638677" cy="183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earch Funding ‒ Services to EPFL laboratories ‐ EPFL">
            <a:extLst>
              <a:ext uri="{FF2B5EF4-FFF2-40B4-BE49-F238E27FC236}">
                <a16:creationId xmlns:a16="http://schemas.microsoft.com/office/drawing/2014/main" id="{7BC9FC01-15BE-C125-923D-C570E717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37" y="4102130"/>
            <a:ext cx="1803057" cy="8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9">
            <a:extLst>
              <a:ext uri="{FF2B5EF4-FFF2-40B4-BE49-F238E27FC236}">
                <a16:creationId xmlns:a16="http://schemas.microsoft.com/office/drawing/2014/main" id="{06866F23-8781-6616-724A-5179201B2AD4}"/>
              </a:ext>
            </a:extLst>
          </p:cNvPr>
          <p:cNvSpPr txBox="1"/>
          <p:nvPr/>
        </p:nvSpPr>
        <p:spPr>
          <a:xfrm>
            <a:off x="569356" y="3281485"/>
            <a:ext cx="7618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Experimental</a:t>
            </a:r>
            <a:r>
              <a:rPr lang="fr-FR" sz="1200" dirty="0"/>
              <a:t> </a:t>
            </a:r>
            <a:r>
              <a:rPr lang="fr-FR" sz="1200" dirty="0" err="1"/>
              <a:t>work</a:t>
            </a:r>
            <a:r>
              <a:rPr lang="fr-FR" sz="1200" dirty="0"/>
              <a:t>: </a:t>
            </a:r>
          </a:p>
          <a:p>
            <a:r>
              <a:rPr lang="en-GB" sz="1200" dirty="0">
                <a:effectLst/>
                <a:ea typeface="Times New Roman" panose="02020603050405020304" pitchFamily="18" charset="0"/>
              </a:rPr>
              <a:t>Thomas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Esmangart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 de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Bournonville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Alexia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Carboni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Claudia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Melcarne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Tisheng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Shan, Yang Wang, 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Liza Juravlev3, Nadia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Pirko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Asya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Dolgikh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Samuel Rommelaere,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Faustine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Rickebusch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Yao Tian, Akshata Kotwal, Kenan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Krakovic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Sveta Chakrabarti, Jean Philippe Boquete; Fanny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Schüpfer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, Mark Hanson, Samuel Rommelaere, Shu Kondo,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Haobo</a:t>
            </a:r>
            <a:r>
              <a:rPr lang="en-GB" sz="1200" dirty="0">
                <a:effectLst/>
                <a:ea typeface="Times New Roman" panose="02020603050405020304" pitchFamily="18" charset="0"/>
              </a:rPr>
              <a:t> Jiang4 Francesca Di Cara, Estee </a:t>
            </a:r>
            <a:r>
              <a:rPr lang="en-GB" sz="1200" dirty="0" err="1">
                <a:effectLst/>
                <a:ea typeface="Times New Roman" panose="02020603050405020304" pitchFamily="18" charset="0"/>
              </a:rPr>
              <a:t>Kurant</a:t>
            </a:r>
            <a:r>
              <a:rPr lang="fr-FR" sz="1200" dirty="0">
                <a:effectLst/>
              </a:rPr>
              <a:t> </a:t>
            </a:r>
            <a:endParaRPr lang="fr-FR" sz="1200" dirty="0"/>
          </a:p>
        </p:txBody>
      </p:sp>
      <p:pic>
        <p:nvPicPr>
          <p:cNvPr id="16386" name="Picture 2" descr="Bruno Lemaitre — People - EPFL">
            <a:extLst>
              <a:ext uri="{FF2B5EF4-FFF2-40B4-BE49-F238E27FC236}">
                <a16:creationId xmlns:a16="http://schemas.microsoft.com/office/drawing/2014/main" id="{5853E0CD-E277-3A3A-0A55-5A283F83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33" y="864375"/>
            <a:ext cx="1454459" cy="18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8">
            <a:extLst>
              <a:ext uri="{FF2B5EF4-FFF2-40B4-BE49-F238E27FC236}">
                <a16:creationId xmlns:a16="http://schemas.microsoft.com/office/drawing/2014/main" id="{5C4EF19D-03F4-3A55-C8A7-EF4B4F7A7B20}"/>
              </a:ext>
            </a:extLst>
          </p:cNvPr>
          <p:cNvSpPr txBox="1"/>
          <p:nvPr/>
        </p:nvSpPr>
        <p:spPr>
          <a:xfrm>
            <a:off x="7547693" y="2789042"/>
            <a:ext cx="1454459" cy="2923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1300" dirty="0"/>
              <a:t>Bruno Lemaire</a:t>
            </a:r>
          </a:p>
        </p:txBody>
      </p:sp>
      <p:sp>
        <p:nvSpPr>
          <p:cNvPr id="20" name="ZoneTexte 5">
            <a:extLst>
              <a:ext uri="{FF2B5EF4-FFF2-40B4-BE49-F238E27FC236}">
                <a16:creationId xmlns:a16="http://schemas.microsoft.com/office/drawing/2014/main" id="{E685029A-BFA4-9699-65D0-498192069271}"/>
              </a:ext>
            </a:extLst>
          </p:cNvPr>
          <p:cNvSpPr txBox="1"/>
          <p:nvPr/>
        </p:nvSpPr>
        <p:spPr>
          <a:xfrm>
            <a:off x="2016164" y="2789042"/>
            <a:ext cx="1521037" cy="29238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fr-FR" sz="1300" dirty="0"/>
              <a:t>Fabrice David</a:t>
            </a:r>
          </a:p>
        </p:txBody>
      </p:sp>
    </p:spTree>
    <p:extLst>
      <p:ext uri="{BB962C8B-B14F-4D97-AF65-F5344CB8AC3E}">
        <p14:creationId xmlns:p14="http://schemas.microsoft.com/office/powerpoint/2010/main" val="22731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1021472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irreproducibility happen?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EF5DE66-2277-04BC-3FA9-7C3D06A9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594" y="1563688"/>
            <a:ext cx="5171025" cy="2976416"/>
          </a:xfrm>
        </p:spPr>
        <p:txBody>
          <a:bodyPr>
            <a:normAutofit/>
          </a:bodyPr>
          <a:lstStyle/>
          <a:p>
            <a:pPr lvl="1"/>
            <a:r>
              <a:rPr lang="en-CA" sz="1400" noProof="0" dirty="0"/>
              <a:t>Science is by nature a process of trial and error and proceeds by incremental improvements of understanding (Shiffrin et al., 2018)</a:t>
            </a:r>
          </a:p>
          <a:p>
            <a:pPr lvl="1"/>
            <a:endParaRPr lang="en-CA" sz="1400" noProof="0" dirty="0"/>
          </a:p>
          <a:p>
            <a:pPr lvl="1"/>
            <a:r>
              <a:rPr lang="en-CA" sz="1400" dirty="0"/>
              <a:t>A lack of reproducibility can be due to many factors: </a:t>
            </a:r>
          </a:p>
          <a:p>
            <a:pPr lvl="2"/>
            <a:r>
              <a:rPr lang="en-CA" sz="1300" noProof="0" dirty="0"/>
              <a:t>Outright </a:t>
            </a:r>
            <a:r>
              <a:rPr lang="en-CA" sz="1300" dirty="0"/>
              <a:t>fraud (fabrication or intentional manipulation of data)</a:t>
            </a:r>
          </a:p>
          <a:p>
            <a:pPr lvl="2"/>
            <a:r>
              <a:rPr lang="en-CA" sz="1300" dirty="0"/>
              <a:t>Misuse of technical tools</a:t>
            </a:r>
          </a:p>
          <a:p>
            <a:pPr lvl="2"/>
            <a:r>
              <a:rPr lang="en-CA" sz="1300" dirty="0"/>
              <a:t>Spoiled reagents</a:t>
            </a:r>
          </a:p>
          <a:p>
            <a:pPr lvl="2"/>
            <a:r>
              <a:rPr lang="en-CA" sz="1300" dirty="0"/>
              <a:t>Bias in data reporting</a:t>
            </a:r>
          </a:p>
          <a:p>
            <a:pPr lvl="2"/>
            <a:r>
              <a:rPr lang="en-CA" sz="1300" dirty="0"/>
              <a:t>Lack of statistical power or misuse of statistics</a:t>
            </a:r>
          </a:p>
        </p:txBody>
      </p:sp>
      <p:pic>
        <p:nvPicPr>
          <p:cNvPr id="1026" name="Picture 2" descr="Confused Scientist Vector Images (76)">
            <a:extLst>
              <a:ext uri="{FF2B5EF4-FFF2-40B4-BE49-F238E27FC236}">
                <a16:creationId xmlns:a16="http://schemas.microsoft.com/office/drawing/2014/main" id="{76962198-C0CF-5E60-7901-6B540B42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639426"/>
            <a:ext cx="2811719" cy="28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8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1021472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irreproducibility happen?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EF5DE66-2277-04BC-3FA9-7C3D06A9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7" y="1583711"/>
            <a:ext cx="5171025" cy="2976416"/>
          </a:xfrm>
        </p:spPr>
        <p:txBody>
          <a:bodyPr>
            <a:normAutofit/>
          </a:bodyPr>
          <a:lstStyle/>
          <a:p>
            <a:pPr lvl="1"/>
            <a:r>
              <a:rPr lang="en-CA" sz="1400" noProof="0" dirty="0"/>
              <a:t>Some non-scientific factors contributing to reproductivity include: </a:t>
            </a:r>
          </a:p>
          <a:p>
            <a:pPr lvl="2"/>
            <a:r>
              <a:rPr lang="en-CA" sz="1300" noProof="0" dirty="0"/>
              <a:t>Budget constraints </a:t>
            </a:r>
          </a:p>
          <a:p>
            <a:pPr lvl="2"/>
            <a:r>
              <a:rPr lang="en-CA" sz="1300" noProof="0" dirty="0"/>
              <a:t>Competition, or a push to publish to acquire funding</a:t>
            </a:r>
          </a:p>
          <a:p>
            <a:pPr lvl="2"/>
            <a:r>
              <a:rPr lang="en-CA" sz="1300" noProof="0" dirty="0"/>
              <a:t>Prestige associated with publishing novel or exciting results</a:t>
            </a:r>
          </a:p>
          <a:p>
            <a:pPr lvl="2"/>
            <a:r>
              <a:rPr lang="en-CA" sz="1300" noProof="0" dirty="0"/>
              <a:t>Lack of interest in publishing studies with negative results</a:t>
            </a:r>
          </a:p>
          <a:p>
            <a:pPr lvl="2"/>
            <a:endParaRPr lang="en-CA" sz="1300" dirty="0"/>
          </a:p>
          <a:p>
            <a:pPr lvl="1"/>
            <a:r>
              <a:rPr lang="en-CA" sz="1400" noProof="0" dirty="0"/>
              <a:t>Consequences of irreproducibility</a:t>
            </a:r>
            <a:r>
              <a:rPr lang="en-CA" sz="1400" dirty="0"/>
              <a:t>: </a:t>
            </a:r>
          </a:p>
          <a:p>
            <a:pPr lvl="2"/>
            <a:r>
              <a:rPr lang="en-CA" sz="1300" noProof="0" dirty="0"/>
              <a:t>Erosion of trust in science by </a:t>
            </a:r>
            <a:r>
              <a:rPr lang="en-CA" sz="1300" noProof="0" dirty="0" err="1"/>
              <a:t>th</a:t>
            </a:r>
            <a:r>
              <a:rPr lang="en-CA" sz="1300" dirty="0"/>
              <a:t>e public</a:t>
            </a:r>
          </a:p>
          <a:p>
            <a:pPr lvl="2"/>
            <a:r>
              <a:rPr lang="en-CA" sz="1300" noProof="0" dirty="0"/>
              <a:t>Wasted research money and time</a:t>
            </a:r>
          </a:p>
          <a:p>
            <a:pPr lvl="2"/>
            <a:r>
              <a:rPr lang="en-CA" sz="1300" dirty="0"/>
              <a:t>And more…</a:t>
            </a:r>
            <a:endParaRPr lang="en-CA" sz="1300" noProof="0" dirty="0"/>
          </a:p>
        </p:txBody>
      </p:sp>
      <p:pic>
        <p:nvPicPr>
          <p:cNvPr id="2" name="Picture 2" descr="Intense Competition among Scientists Has Gotten out of Hand - Scientific  American">
            <a:extLst>
              <a:ext uri="{FF2B5EF4-FFF2-40B4-BE49-F238E27FC236}">
                <a16:creationId xmlns:a16="http://schemas.microsoft.com/office/drawing/2014/main" id="{95B2E1EF-B3A5-9636-B662-5385C42A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311" y="1630560"/>
            <a:ext cx="3148308" cy="31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3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1021472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reproducibility study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EF5DE66-2277-04BC-3FA9-7C3D06A9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87" y="1583711"/>
            <a:ext cx="5171025" cy="2976416"/>
          </a:xfrm>
        </p:spPr>
        <p:txBody>
          <a:bodyPr>
            <a:normAutofit/>
          </a:bodyPr>
          <a:lstStyle/>
          <a:p>
            <a:pPr lvl="1"/>
            <a:r>
              <a:rPr lang="en-CA" noProof="0" dirty="0"/>
              <a:t>Drosophila immunity represents a relatively small and therefore approachable area of study</a:t>
            </a:r>
          </a:p>
          <a:p>
            <a:pPr lvl="1"/>
            <a:r>
              <a:rPr lang="en-CA" dirty="0"/>
              <a:t>We are interested in the accuracy of the conclusions rather than reliability of the methods: </a:t>
            </a:r>
          </a:p>
          <a:p>
            <a:pPr lvl="2"/>
            <a:r>
              <a:rPr lang="en-CA" sz="1400" noProof="0" dirty="0">
                <a:solidFill>
                  <a:srgbClr val="FF0000"/>
                </a:solidFill>
              </a:rPr>
              <a:t>We use replicability to test conclusions using newer methods and materials (E.g. CRISPR)</a:t>
            </a:r>
          </a:p>
        </p:txBody>
      </p:sp>
      <p:pic>
        <p:nvPicPr>
          <p:cNvPr id="7" name="Picture 2" descr="Fruit flies in the laboratory | Stories | yourgenome.org">
            <a:extLst>
              <a:ext uri="{FF2B5EF4-FFF2-40B4-BE49-F238E27FC236}">
                <a16:creationId xmlns:a16="http://schemas.microsoft.com/office/drawing/2014/main" id="{6EDAD0AB-B147-027A-E635-57F866EA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9910" y="3004069"/>
            <a:ext cx="3437709" cy="18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9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9" name="Picture 2" descr="Pillar Detailed Rounded Color Omission icon">
            <a:extLst>
              <a:ext uri="{FF2B5EF4-FFF2-40B4-BE49-F238E27FC236}">
                <a16:creationId xmlns:a16="http://schemas.microsoft.com/office/drawing/2014/main" id="{23CEC52D-5747-FDC4-0D5B-90CD102A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14" y="2131022"/>
            <a:ext cx="1117386" cy="11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llar Detailed Rounded Color Omission icon">
            <a:extLst>
              <a:ext uri="{FF2B5EF4-FFF2-40B4-BE49-F238E27FC236}">
                <a16:creationId xmlns:a16="http://schemas.microsoft.com/office/drawing/2014/main" id="{61800CA4-DBC0-BA66-1778-198B4F553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48" y="2123000"/>
            <a:ext cx="1117386" cy="11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illar Detailed Rounded Color Omission icon">
            <a:extLst>
              <a:ext uri="{FF2B5EF4-FFF2-40B4-BE49-F238E27FC236}">
                <a16:creationId xmlns:a16="http://schemas.microsoft.com/office/drawing/2014/main" id="{B1DB1DEF-A761-D6A7-D592-0F1553C0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11" y="2123000"/>
            <a:ext cx="1117386" cy="111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700689-AE54-DFEF-6C93-DA066AB74380}"/>
              </a:ext>
            </a:extLst>
          </p:cNvPr>
          <p:cNvSpPr/>
          <p:nvPr/>
        </p:nvSpPr>
        <p:spPr>
          <a:xfrm>
            <a:off x="1954354" y="3330731"/>
            <a:ext cx="1712107" cy="13574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 provide information on the validity of claims in the field of Drosophila immunity.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B6DB88-3DEA-C650-CE2A-96D8C98528DA}"/>
              </a:ext>
            </a:extLst>
          </p:cNvPr>
          <p:cNvSpPr/>
          <p:nvPr/>
        </p:nvSpPr>
        <p:spPr>
          <a:xfrm>
            <a:off x="3914088" y="3322709"/>
            <a:ext cx="1712107" cy="13574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 describe the pattern of irreproducibility in a field of experimental research.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09F041-559B-2B68-FFC5-D7421C12172C}"/>
              </a:ext>
            </a:extLst>
          </p:cNvPr>
          <p:cNvSpPr/>
          <p:nvPr/>
        </p:nvSpPr>
        <p:spPr>
          <a:xfrm>
            <a:off x="5869651" y="3322709"/>
            <a:ext cx="1712107" cy="13574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 understand how the scientific community deals with irreproducibility and the self-correcting nature of science.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D53E3C-4345-7083-218C-F8600CAB9964}"/>
              </a:ext>
            </a:extLst>
          </p:cNvPr>
          <p:cNvSpPr/>
          <p:nvPr/>
        </p:nvSpPr>
        <p:spPr>
          <a:xfrm>
            <a:off x="1891774" y="1792316"/>
            <a:ext cx="1837267" cy="330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BDF7D2-434E-5C76-D431-76D95FE21D3A}"/>
              </a:ext>
            </a:extLst>
          </p:cNvPr>
          <p:cNvSpPr/>
          <p:nvPr/>
        </p:nvSpPr>
        <p:spPr>
          <a:xfrm>
            <a:off x="3851508" y="1792316"/>
            <a:ext cx="1837267" cy="330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Metascience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3B86E7-804C-3D0B-945A-C38D84F73526}"/>
              </a:ext>
            </a:extLst>
          </p:cNvPr>
          <p:cNvSpPr/>
          <p:nvPr/>
        </p:nvSpPr>
        <p:spPr>
          <a:xfrm>
            <a:off x="5807071" y="1792316"/>
            <a:ext cx="1837267" cy="3306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Psychology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A49725FA-10CB-0A7F-A30A-BC41EEDD3047}"/>
              </a:ext>
            </a:extLst>
          </p:cNvPr>
          <p:cNvSpPr/>
          <p:nvPr/>
        </p:nvSpPr>
        <p:spPr>
          <a:xfrm>
            <a:off x="1891774" y="887711"/>
            <a:ext cx="5752564" cy="822281"/>
          </a:xfrm>
          <a:prstGeom prst="triangle">
            <a:avLst/>
          </a:prstGeom>
          <a:solidFill>
            <a:srgbClr val="B3B6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/>
              <a:t>The three pillars of our reproducibility Project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E9CE0C-06CD-419A-DC0F-AF32ADED13DC}"/>
              </a:ext>
            </a:extLst>
          </p:cNvPr>
          <p:cNvSpPr/>
          <p:nvPr/>
        </p:nvSpPr>
        <p:spPr>
          <a:xfrm>
            <a:off x="3826746" y="1729872"/>
            <a:ext cx="3896311" cy="3058438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7706E2-928A-DCB4-3F67-D9D650FDD72A}"/>
              </a:ext>
            </a:extLst>
          </p:cNvPr>
          <p:cNvSpPr/>
          <p:nvPr/>
        </p:nvSpPr>
        <p:spPr>
          <a:xfrm>
            <a:off x="7695302" y="1709992"/>
            <a:ext cx="218641" cy="30783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Focus of Today </a:t>
            </a:r>
          </a:p>
        </p:txBody>
      </p:sp>
    </p:spTree>
    <p:extLst>
      <p:ext uri="{BB962C8B-B14F-4D97-AF65-F5344CB8AC3E}">
        <p14:creationId xmlns:p14="http://schemas.microsoft.com/office/powerpoint/2010/main" val="42432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</a:t>
            </a:r>
          </a:p>
        </p:txBody>
      </p:sp>
      <p:sp>
        <p:nvSpPr>
          <p:cNvPr id="9" name="Flèche droite 3">
            <a:extLst>
              <a:ext uri="{FF2B5EF4-FFF2-40B4-BE49-F238E27FC236}">
                <a16:creationId xmlns:a16="http://schemas.microsoft.com/office/drawing/2014/main" id="{A5F5309F-FC5F-A8FC-87CF-A7F02DB28807}"/>
              </a:ext>
            </a:extLst>
          </p:cNvPr>
          <p:cNvSpPr/>
          <p:nvPr/>
        </p:nvSpPr>
        <p:spPr>
          <a:xfrm>
            <a:off x="894805" y="3013173"/>
            <a:ext cx="7904662" cy="326696"/>
          </a:xfrm>
          <a:prstGeom prst="rightArrow">
            <a:avLst>
              <a:gd name="adj1" fmla="val 100000"/>
              <a:gd name="adj2" fmla="val 48413"/>
            </a:avLst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31" t="-915794" r="-9681" b="-690578"/>
            </a:stretch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Connecteur droit 71">
            <a:extLst>
              <a:ext uri="{FF2B5EF4-FFF2-40B4-BE49-F238E27FC236}">
                <a16:creationId xmlns:a16="http://schemas.microsoft.com/office/drawing/2014/main" id="{41C94EE3-A71E-C591-2A36-2341D5B16641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986926" y="2438108"/>
            <a:ext cx="0" cy="583448"/>
          </a:xfrm>
          <a:prstGeom prst="line">
            <a:avLst/>
          </a:prstGeom>
          <a:noFill/>
          <a:ln w="19050" cap="flat" cmpd="sng" algn="ctr">
            <a:solidFill>
              <a:srgbClr val="F9393F"/>
            </a:solidFill>
            <a:prstDash val="solid"/>
            <a:headEnd type="none"/>
            <a:tailEnd type="oval"/>
          </a:ln>
          <a:effectLst/>
        </p:spPr>
      </p:cxnSp>
      <p:sp>
        <p:nvSpPr>
          <p:cNvPr id="12" name="TextBox 53">
            <a:extLst>
              <a:ext uri="{FF2B5EF4-FFF2-40B4-BE49-F238E27FC236}">
                <a16:creationId xmlns:a16="http://schemas.microsoft.com/office/drawing/2014/main" id="{758786D4-D025-97A2-9E71-24DDE439ABB7}"/>
              </a:ext>
            </a:extLst>
          </p:cNvPr>
          <p:cNvSpPr txBox="1"/>
          <p:nvPr/>
        </p:nvSpPr>
        <p:spPr>
          <a:xfrm>
            <a:off x="1283785" y="1961176"/>
            <a:ext cx="1280082" cy="696827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Generating </a:t>
            </a:r>
            <a:r>
              <a:rPr lang="en-US" sz="1050" b="1" dirty="0">
                <a:solidFill>
                  <a:srgbClr val="F9393F"/>
                </a:solidFill>
                <a:latin typeface="Arial"/>
              </a:rPr>
              <a:t>a list of papers: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400 articles (1950-2010)</a:t>
            </a:r>
          </a:p>
        </p:txBody>
      </p:sp>
      <p:sp>
        <p:nvSpPr>
          <p:cNvPr id="13" name="Ellipse 98">
            <a:extLst>
              <a:ext uri="{FF2B5EF4-FFF2-40B4-BE49-F238E27FC236}">
                <a16:creationId xmlns:a16="http://schemas.microsoft.com/office/drawing/2014/main" id="{B72D5EA9-E0EA-44C5-D017-A1A47470CF63}"/>
              </a:ext>
            </a:extLst>
          </p:cNvPr>
          <p:cNvSpPr/>
          <p:nvPr/>
        </p:nvSpPr>
        <p:spPr>
          <a:xfrm>
            <a:off x="737467" y="1939190"/>
            <a:ext cx="498918" cy="498918"/>
          </a:xfrm>
          <a:prstGeom prst="ellipse">
            <a:avLst/>
          </a:prstGeom>
          <a:solidFill>
            <a:srgbClr val="F9393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Image 131">
            <a:extLst>
              <a:ext uri="{FF2B5EF4-FFF2-40B4-BE49-F238E27FC236}">
                <a16:creationId xmlns:a16="http://schemas.microsoft.com/office/drawing/2014/main" id="{4D96BF5C-DF3B-E515-CFF8-593BE8ABC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02" y="2074354"/>
            <a:ext cx="334832" cy="251619"/>
          </a:xfrm>
          <a:prstGeom prst="rect">
            <a:avLst/>
          </a:prstGeom>
        </p:spPr>
      </p:pic>
      <p:cxnSp>
        <p:nvCxnSpPr>
          <p:cNvPr id="17" name="Connecteur droit 134">
            <a:extLst>
              <a:ext uri="{FF2B5EF4-FFF2-40B4-BE49-F238E27FC236}">
                <a16:creationId xmlns:a16="http://schemas.microsoft.com/office/drawing/2014/main" id="{236E0C6E-E0A5-9881-4311-C9E1AA8514D4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2183708" y="3339869"/>
            <a:ext cx="0" cy="300093"/>
          </a:xfrm>
          <a:prstGeom prst="line">
            <a:avLst/>
          </a:prstGeom>
          <a:noFill/>
          <a:ln w="19050" cap="flat" cmpd="sng" algn="ctr">
            <a:solidFill>
              <a:srgbClr val="EA1E3D"/>
            </a:solidFill>
            <a:prstDash val="solid"/>
            <a:headEnd type="none"/>
            <a:tailEnd type="oval"/>
          </a:ln>
          <a:effectLst/>
        </p:spPr>
      </p:cxnSp>
      <p:sp>
        <p:nvSpPr>
          <p:cNvPr id="18" name="Ellipse 135">
            <a:extLst>
              <a:ext uri="{FF2B5EF4-FFF2-40B4-BE49-F238E27FC236}">
                <a16:creationId xmlns:a16="http://schemas.microsoft.com/office/drawing/2014/main" id="{58A42624-41AA-998D-2366-9B2612F394E3}"/>
              </a:ext>
            </a:extLst>
          </p:cNvPr>
          <p:cNvSpPr/>
          <p:nvPr/>
        </p:nvSpPr>
        <p:spPr>
          <a:xfrm>
            <a:off x="1934249" y="3639962"/>
            <a:ext cx="498918" cy="498918"/>
          </a:xfrm>
          <a:prstGeom prst="ellipse">
            <a:avLst/>
          </a:prstGeom>
          <a:solidFill>
            <a:srgbClr val="EA1E3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age 136">
            <a:extLst>
              <a:ext uri="{FF2B5EF4-FFF2-40B4-BE49-F238E27FC236}">
                <a16:creationId xmlns:a16="http://schemas.microsoft.com/office/drawing/2014/main" id="{7257B824-08CD-42C8-9A1B-18FE2850C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527" y="3763612"/>
            <a:ext cx="334832" cy="251618"/>
          </a:xfrm>
          <a:prstGeom prst="rect">
            <a:avLst/>
          </a:prstGeom>
        </p:spPr>
      </p:pic>
      <p:sp>
        <p:nvSpPr>
          <p:cNvPr id="20" name="TextBox 53">
            <a:extLst>
              <a:ext uri="{FF2B5EF4-FFF2-40B4-BE49-F238E27FC236}">
                <a16:creationId xmlns:a16="http://schemas.microsoft.com/office/drawing/2014/main" id="{D2697EE8-6396-5C31-058A-41FC6C4A4A58}"/>
              </a:ext>
            </a:extLst>
          </p:cNvPr>
          <p:cNvSpPr txBox="1"/>
          <p:nvPr/>
        </p:nvSpPr>
        <p:spPr>
          <a:xfrm>
            <a:off x="1047627" y="3540131"/>
            <a:ext cx="929477" cy="858410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EA1E3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Annotations: </a:t>
            </a:r>
            <a:r>
              <a:rPr lang="en-US" sz="1050">
                <a:solidFill>
                  <a:srgbClr val="000000"/>
                </a:solidFill>
                <a:latin typeface="Arial"/>
              </a:rPr>
              <a:t>Manually extract main, major, and minor claims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cteur droit 142">
            <a:extLst>
              <a:ext uri="{FF2B5EF4-FFF2-40B4-BE49-F238E27FC236}">
                <a16:creationId xmlns:a16="http://schemas.microsoft.com/office/drawing/2014/main" id="{630994DC-4385-C93C-50A5-1E92F3DD0F3D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3084217" y="1625445"/>
            <a:ext cx="0" cy="1387718"/>
          </a:xfrm>
          <a:prstGeom prst="line">
            <a:avLst/>
          </a:prstGeom>
          <a:noFill/>
          <a:ln w="19050" cap="flat" cmpd="sng" algn="ctr">
            <a:solidFill>
              <a:srgbClr val="EE2148"/>
            </a:solidFill>
            <a:prstDash val="solid"/>
            <a:headEnd type="none"/>
            <a:tailEnd type="oval"/>
          </a:ln>
          <a:effectLst/>
        </p:spPr>
      </p:cxnSp>
      <p:sp>
        <p:nvSpPr>
          <p:cNvPr id="22" name="Ellipse 143">
            <a:extLst>
              <a:ext uri="{FF2B5EF4-FFF2-40B4-BE49-F238E27FC236}">
                <a16:creationId xmlns:a16="http://schemas.microsoft.com/office/drawing/2014/main" id="{37BDF333-F448-36C0-8DC1-CF17D6389904}"/>
              </a:ext>
            </a:extLst>
          </p:cNvPr>
          <p:cNvSpPr/>
          <p:nvPr/>
        </p:nvSpPr>
        <p:spPr>
          <a:xfrm>
            <a:off x="2834758" y="1126527"/>
            <a:ext cx="498918" cy="498918"/>
          </a:xfrm>
          <a:prstGeom prst="ellipse">
            <a:avLst/>
          </a:prstGeom>
          <a:solidFill>
            <a:srgbClr val="EE214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3" name="Image 144">
            <a:extLst>
              <a:ext uri="{FF2B5EF4-FFF2-40B4-BE49-F238E27FC236}">
                <a16:creationId xmlns:a16="http://schemas.microsoft.com/office/drawing/2014/main" id="{6274439D-32AC-1BEB-910B-6B5D2A5DD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801" y="1258993"/>
            <a:ext cx="334832" cy="251619"/>
          </a:xfrm>
          <a:prstGeom prst="rect">
            <a:avLst/>
          </a:prstGeom>
        </p:spPr>
      </p:pic>
      <p:sp>
        <p:nvSpPr>
          <p:cNvPr id="24" name="TextBox 53">
            <a:extLst>
              <a:ext uri="{FF2B5EF4-FFF2-40B4-BE49-F238E27FC236}">
                <a16:creationId xmlns:a16="http://schemas.microsoft.com/office/drawing/2014/main" id="{781A7C2B-7E2B-A265-EC56-28924D7001BF}"/>
              </a:ext>
            </a:extLst>
          </p:cNvPr>
          <p:cNvSpPr txBox="1"/>
          <p:nvPr/>
        </p:nvSpPr>
        <p:spPr>
          <a:xfrm>
            <a:off x="3368013" y="1138985"/>
            <a:ext cx="1354457" cy="858410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EE214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Verification: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Verified, challenged, partially verified, unchallenged, etc. based on literature</a:t>
            </a:r>
          </a:p>
        </p:txBody>
      </p:sp>
      <p:pic>
        <p:nvPicPr>
          <p:cNvPr id="31" name="Image 155">
            <a:extLst>
              <a:ext uri="{FF2B5EF4-FFF2-40B4-BE49-F238E27FC236}">
                <a16:creationId xmlns:a16="http://schemas.microsoft.com/office/drawing/2014/main" id="{6A93EAFB-8193-2D2B-1BCD-ADAFB1F1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730" y="1443592"/>
            <a:ext cx="334832" cy="251619"/>
          </a:xfrm>
          <a:prstGeom prst="rect">
            <a:avLst/>
          </a:prstGeom>
        </p:spPr>
      </p:pic>
      <p:cxnSp>
        <p:nvCxnSpPr>
          <p:cNvPr id="33" name="Connecteur droit 157">
            <a:extLst>
              <a:ext uri="{FF2B5EF4-FFF2-40B4-BE49-F238E27FC236}">
                <a16:creationId xmlns:a16="http://schemas.microsoft.com/office/drawing/2014/main" id="{97E4509B-F0E8-32D9-35B8-A95C0319F761}"/>
              </a:ext>
            </a:extLst>
          </p:cNvPr>
          <p:cNvCxnSpPr>
            <a:cxnSpLocks/>
          </p:cNvCxnSpPr>
          <p:nvPr/>
        </p:nvCxnSpPr>
        <p:spPr>
          <a:xfrm flipV="1">
            <a:off x="4805500" y="3339869"/>
            <a:ext cx="4074" cy="300093"/>
          </a:xfrm>
          <a:prstGeom prst="line">
            <a:avLst/>
          </a:prstGeom>
          <a:noFill/>
          <a:ln w="19050" cap="flat" cmpd="sng" algn="ctr">
            <a:solidFill>
              <a:srgbClr val="E91F65"/>
            </a:solidFill>
            <a:prstDash val="solid"/>
            <a:headEnd type="none"/>
            <a:tailEnd type="oval"/>
          </a:ln>
          <a:effectLst/>
        </p:spPr>
      </p:cxnSp>
      <p:sp>
        <p:nvSpPr>
          <p:cNvPr id="34" name="Rectangle à coins arrondis 158">
            <a:extLst>
              <a:ext uri="{FF2B5EF4-FFF2-40B4-BE49-F238E27FC236}">
                <a16:creationId xmlns:a16="http://schemas.microsoft.com/office/drawing/2014/main" id="{92F4AEAA-2619-5F5B-54FB-28EA3F31C503}"/>
              </a:ext>
            </a:extLst>
          </p:cNvPr>
          <p:cNvSpPr/>
          <p:nvPr/>
        </p:nvSpPr>
        <p:spPr>
          <a:xfrm>
            <a:off x="4377932" y="3633796"/>
            <a:ext cx="885363" cy="498918"/>
          </a:xfrm>
          <a:prstGeom prst="roundRect">
            <a:avLst>
              <a:gd name="adj" fmla="val 50000"/>
            </a:avLst>
          </a:prstGeom>
          <a:solidFill>
            <a:srgbClr val="E91F6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Box 53">
            <a:extLst>
              <a:ext uri="{FF2B5EF4-FFF2-40B4-BE49-F238E27FC236}">
                <a16:creationId xmlns:a16="http://schemas.microsoft.com/office/drawing/2014/main" id="{E14A69DE-19E6-DB0C-9205-7A3F9D8CA579}"/>
              </a:ext>
            </a:extLst>
          </p:cNvPr>
          <p:cNvSpPr txBox="1"/>
          <p:nvPr/>
        </p:nvSpPr>
        <p:spPr>
          <a:xfrm>
            <a:off x="4011501" y="4165115"/>
            <a:ext cx="1517886" cy="696827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Experimental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tests of </a:t>
            </a:r>
            <a:r>
              <a:rPr lang="fr-CH" sz="1050" b="1" dirty="0">
                <a:solidFill>
                  <a:srgbClr val="E91F65"/>
                </a:solidFill>
                <a:latin typeface="Arial"/>
              </a:rPr>
              <a:t>30 </a:t>
            </a:r>
            <a:r>
              <a:rPr lang="fr-CH" sz="1050" b="1" dirty="0" err="1">
                <a:solidFill>
                  <a:srgbClr val="E91F65"/>
                </a:solidFill>
                <a:latin typeface="Arial"/>
              </a:rPr>
              <a:t>unchallenged</a:t>
            </a:r>
            <a:r>
              <a:rPr lang="fr-CH" sz="1050" b="1" dirty="0">
                <a:solidFill>
                  <a:srgbClr val="E91F65"/>
                </a:solidFill>
                <a:latin typeface="Arial"/>
              </a:rPr>
              <a:t> claims</a:t>
            </a:r>
            <a:r>
              <a:rPr kumimoji="0" lang="fr-CH" sz="1050" b="1" i="0" u="none" strike="noStrike" kern="1200" cap="none" spc="0" normalizeH="0" baseline="0" noProof="0" dirty="0">
                <a:ln>
                  <a:noFill/>
                </a:ln>
                <a:solidFill>
                  <a:srgbClr val="E91F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by the </a:t>
            </a: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other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labs</a:t>
            </a:r>
            <a:endParaRPr kumimoji="0" lang="fr-CH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7" name="Connecteur droit 167">
            <a:extLst>
              <a:ext uri="{FF2B5EF4-FFF2-40B4-BE49-F238E27FC236}">
                <a16:creationId xmlns:a16="http://schemas.microsoft.com/office/drawing/2014/main" id="{DF71EBEB-0C92-815C-1B8E-3613EDA7E91B}"/>
              </a:ext>
            </a:extLst>
          </p:cNvPr>
          <p:cNvCxnSpPr>
            <a:cxnSpLocks/>
          </p:cNvCxnSpPr>
          <p:nvPr/>
        </p:nvCxnSpPr>
        <p:spPr>
          <a:xfrm>
            <a:off x="5650920" y="2514795"/>
            <a:ext cx="0" cy="498378"/>
          </a:xfrm>
          <a:prstGeom prst="line">
            <a:avLst/>
          </a:prstGeom>
          <a:noFill/>
          <a:ln w="19050" cap="flat" cmpd="sng" algn="ctr">
            <a:solidFill>
              <a:srgbClr val="E91E60"/>
            </a:solidFill>
            <a:prstDash val="solid"/>
            <a:headEnd type="none"/>
            <a:tailEnd type="oval"/>
          </a:ln>
          <a:effectLst/>
        </p:spPr>
      </p:cxnSp>
      <p:sp>
        <p:nvSpPr>
          <p:cNvPr id="38" name="Rectangle à coins arrondis 168">
            <a:extLst>
              <a:ext uri="{FF2B5EF4-FFF2-40B4-BE49-F238E27FC236}">
                <a16:creationId xmlns:a16="http://schemas.microsoft.com/office/drawing/2014/main" id="{DB13E7EA-3469-4159-C98D-E20D4B9973F2}"/>
              </a:ext>
            </a:extLst>
          </p:cNvPr>
          <p:cNvSpPr/>
          <p:nvPr/>
        </p:nvSpPr>
        <p:spPr>
          <a:xfrm>
            <a:off x="5126862" y="2015877"/>
            <a:ext cx="1048115" cy="4989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 algn="ctr">
            <a:solidFill>
              <a:srgbClr val="E91E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53">
            <a:extLst>
              <a:ext uri="{FF2B5EF4-FFF2-40B4-BE49-F238E27FC236}">
                <a16:creationId xmlns:a16="http://schemas.microsoft.com/office/drawing/2014/main" id="{B96F7DD7-06F6-DA65-27A6-AA8408471709}"/>
              </a:ext>
            </a:extLst>
          </p:cNvPr>
          <p:cNvSpPr txBox="1"/>
          <p:nvPr/>
        </p:nvSpPr>
        <p:spPr>
          <a:xfrm>
            <a:off x="6193287" y="1993170"/>
            <a:ext cx="987635" cy="373662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Generating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 </a:t>
            </a:r>
            <a:r>
              <a:rPr kumimoji="0" lang="fr-CH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E91E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Database</a:t>
            </a:r>
            <a:endParaRPr kumimoji="0" lang="fr-CH" sz="1050" b="1" i="0" u="none" strike="noStrike" kern="1200" cap="none" spc="0" normalizeH="0" baseline="0" noProof="0" dirty="0">
              <a:ln>
                <a:noFill/>
              </a:ln>
              <a:solidFill>
                <a:srgbClr val="E91E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Box 53">
            <a:extLst>
              <a:ext uri="{FF2B5EF4-FFF2-40B4-BE49-F238E27FC236}">
                <a16:creationId xmlns:a16="http://schemas.microsoft.com/office/drawing/2014/main" id="{F96C6A90-BC56-DFD2-4ADA-7021B9BCC714}"/>
              </a:ext>
            </a:extLst>
          </p:cNvPr>
          <p:cNvSpPr txBox="1"/>
          <p:nvPr/>
        </p:nvSpPr>
        <p:spPr>
          <a:xfrm>
            <a:off x="7521489" y="3687326"/>
            <a:ext cx="1412269" cy="858410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Opening</a:t>
            </a:r>
            <a:r>
              <a:rPr kumimoji="0" lang="fr-CH" sz="1050" b="1" i="0" u="none" strike="noStrike" kern="1200" cap="none" spc="0" normalizeH="0" baseline="0" noProof="0" dirty="0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CH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ReproSci</a:t>
            </a:r>
            <a:r>
              <a:rPr kumimoji="0" lang="fr-CH" sz="1050" b="1" i="0" u="none" strike="noStrike" kern="1200" cap="none" spc="0" normalizeH="0" baseline="0" noProof="0" dirty="0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CH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website</a:t>
            </a:r>
            <a:r>
              <a:rPr kumimoji="0" lang="fr-CH" sz="1050" b="1" i="0" u="none" strike="noStrike" kern="1200" cap="none" spc="0" normalizeH="0" baseline="0" noProof="0" dirty="0">
                <a:ln>
                  <a:noFill/>
                </a:ln>
                <a:solidFill>
                  <a:srgbClr val="FD682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the </a:t>
            </a:r>
            <a:r>
              <a:rPr kumimoji="0" lang="fr-CH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community</a:t>
            </a:r>
            <a:r>
              <a:rPr kumimoji="0" lang="fr-CH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July 5th 2023</a:t>
            </a:r>
            <a:endParaRPr kumimoji="0" lang="fr-CH" sz="105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2" name="Connecteur droit 174">
            <a:extLst>
              <a:ext uri="{FF2B5EF4-FFF2-40B4-BE49-F238E27FC236}">
                <a16:creationId xmlns:a16="http://schemas.microsoft.com/office/drawing/2014/main" id="{D2EF59E8-0C72-C75C-1DC9-97421056ED9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7174127" y="3339869"/>
            <a:ext cx="0" cy="300093"/>
          </a:xfrm>
          <a:prstGeom prst="line">
            <a:avLst/>
          </a:prstGeom>
          <a:noFill/>
          <a:ln w="19050" cap="flat" cmpd="sng" algn="ctr">
            <a:solidFill>
              <a:srgbClr val="FD6821"/>
            </a:solidFill>
            <a:prstDash val="solid"/>
            <a:headEnd type="none"/>
            <a:tailEnd type="oval"/>
          </a:ln>
          <a:effectLst/>
        </p:spPr>
      </p:cxnSp>
      <p:sp>
        <p:nvSpPr>
          <p:cNvPr id="43" name="Ellipse 175">
            <a:extLst>
              <a:ext uri="{FF2B5EF4-FFF2-40B4-BE49-F238E27FC236}">
                <a16:creationId xmlns:a16="http://schemas.microsoft.com/office/drawing/2014/main" id="{64FE5B87-9202-F695-EE02-6B7F055309BA}"/>
              </a:ext>
            </a:extLst>
          </p:cNvPr>
          <p:cNvSpPr/>
          <p:nvPr/>
        </p:nvSpPr>
        <p:spPr>
          <a:xfrm>
            <a:off x="6924668" y="3639962"/>
            <a:ext cx="498918" cy="498918"/>
          </a:xfrm>
          <a:prstGeom prst="ellipse">
            <a:avLst/>
          </a:prstGeom>
          <a:solidFill>
            <a:srgbClr val="FD682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4" name="Connecteur droit 176">
            <a:extLst>
              <a:ext uri="{FF2B5EF4-FFF2-40B4-BE49-F238E27FC236}">
                <a16:creationId xmlns:a16="http://schemas.microsoft.com/office/drawing/2014/main" id="{CB017A40-BF54-36B4-7E0D-E5A54A22EAE3}"/>
              </a:ext>
            </a:extLst>
          </p:cNvPr>
          <p:cNvCxnSpPr>
            <a:cxnSpLocks/>
            <a:stCxn id="46" idx="4"/>
          </p:cNvCxnSpPr>
          <p:nvPr/>
        </p:nvCxnSpPr>
        <p:spPr>
          <a:xfrm>
            <a:off x="8056262" y="1810044"/>
            <a:ext cx="0" cy="1211512"/>
          </a:xfrm>
          <a:prstGeom prst="line">
            <a:avLst/>
          </a:prstGeom>
          <a:noFill/>
          <a:ln w="19050" cap="flat" cmpd="sng" algn="ctr">
            <a:solidFill>
              <a:srgbClr val="FD7235"/>
            </a:solidFill>
            <a:prstDash val="solid"/>
            <a:headEnd type="none"/>
            <a:tailEnd type="oval"/>
          </a:ln>
          <a:effectLst/>
        </p:spPr>
      </p:cxnSp>
      <p:sp>
        <p:nvSpPr>
          <p:cNvPr id="45" name="TextBox 53">
            <a:extLst>
              <a:ext uri="{FF2B5EF4-FFF2-40B4-BE49-F238E27FC236}">
                <a16:creationId xmlns:a16="http://schemas.microsoft.com/office/drawing/2014/main" id="{B1E35455-A4F7-2E35-6ECD-5203E7F76C05}"/>
              </a:ext>
            </a:extLst>
          </p:cNvPr>
          <p:cNvSpPr txBox="1"/>
          <p:nvPr/>
        </p:nvSpPr>
        <p:spPr>
          <a:xfrm>
            <a:off x="8098837" y="1801615"/>
            <a:ext cx="790880" cy="535244"/>
          </a:xfrm>
          <a:prstGeom prst="rect">
            <a:avLst/>
          </a:prstGeom>
          <a:noFill/>
        </p:spPr>
        <p:txBody>
          <a:bodyPr vert="horz" wrap="square" lIns="50006" tIns="25004" rIns="50006" bIns="25004" rtlCol="0" anchorCtr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050" b="1" i="0" u="none" strike="noStrike" kern="1200" cap="none" spc="0" normalizeH="0" baseline="0" noProof="0" dirty="0">
                <a:ln>
                  <a:noFill/>
                </a:ln>
                <a:solidFill>
                  <a:srgbClr val="FD72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</a:t>
            </a:r>
            <a:r>
              <a:rPr kumimoji="0" lang="fr-CH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D72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</a:t>
            </a:r>
            <a:r>
              <a:rPr lang="fr-CH" sz="1050" b="1" dirty="0">
                <a:solidFill>
                  <a:srgbClr val="FD7235"/>
                </a:solidFill>
                <a:latin typeface="Arial"/>
              </a:rPr>
              <a:t>: </a:t>
            </a:r>
            <a:r>
              <a:rPr lang="fr-CH" sz="1050" dirty="0">
                <a:solidFill>
                  <a:srgbClr val="000000"/>
                </a:solidFill>
                <a:latin typeface="Arial"/>
              </a:rPr>
              <a:t>in </a:t>
            </a:r>
            <a:r>
              <a:rPr lang="fr-CH" sz="1050" dirty="0" err="1">
                <a:solidFill>
                  <a:srgbClr val="000000"/>
                </a:solidFill>
                <a:latin typeface="Arial"/>
              </a:rPr>
              <a:t>progress</a:t>
            </a:r>
            <a:endParaRPr lang="fr-CH" sz="10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Ellipse 178">
            <a:extLst>
              <a:ext uri="{FF2B5EF4-FFF2-40B4-BE49-F238E27FC236}">
                <a16:creationId xmlns:a16="http://schemas.microsoft.com/office/drawing/2014/main" id="{ACBEFA4F-EDEE-D80D-6D6A-E939B5F627F0}"/>
              </a:ext>
            </a:extLst>
          </p:cNvPr>
          <p:cNvSpPr/>
          <p:nvPr/>
        </p:nvSpPr>
        <p:spPr>
          <a:xfrm>
            <a:off x="7806803" y="1311126"/>
            <a:ext cx="498918" cy="498918"/>
          </a:xfrm>
          <a:prstGeom prst="ellipse">
            <a:avLst/>
          </a:prstGeom>
          <a:solidFill>
            <a:srgbClr val="FD723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098" name="Picture 2" descr="experiment&quot; Icon - Download for free – Iconduck">
            <a:extLst>
              <a:ext uri="{FF2B5EF4-FFF2-40B4-BE49-F238E27FC236}">
                <a16:creationId xmlns:a16="http://schemas.microsoft.com/office/drawing/2014/main" id="{D9B446D1-CEE4-0D56-3B40-09CB5E92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98" y="3778500"/>
            <a:ext cx="206090" cy="22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Data analysis Vector Icons free download in SVG, PNG Format">
            <a:extLst>
              <a:ext uri="{FF2B5EF4-FFF2-40B4-BE49-F238E27FC236}">
                <a16:creationId xmlns:a16="http://schemas.microsoft.com/office/drawing/2014/main" id="{7589A6EF-5BF8-19EB-9DA3-D45C1E94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763" y="1372189"/>
            <a:ext cx="38299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ta icon - Free download on Iconfinder">
            <a:extLst>
              <a:ext uri="{FF2B5EF4-FFF2-40B4-BE49-F238E27FC236}">
                <a16:creationId xmlns:a16="http://schemas.microsoft.com/office/drawing/2014/main" id="{7A322F27-CDDE-1B4C-5130-184D9341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59" y="2090664"/>
            <a:ext cx="313961" cy="31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arget icon PNG and SVG Vector Free Download">
            <a:extLst>
              <a:ext uri="{FF2B5EF4-FFF2-40B4-BE49-F238E27FC236}">
                <a16:creationId xmlns:a16="http://schemas.microsoft.com/office/drawing/2014/main" id="{5853AE60-C8F5-6B06-6EE1-3B2C192F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34" y="3742476"/>
            <a:ext cx="288336" cy="2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0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DC84974-DE85-7541-9C81-748C62A7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5063306" cy="1072753"/>
          </a:xfrm>
        </p:spPr>
        <p:txBody>
          <a:bodyPr/>
          <a:lstStyle/>
          <a:p>
            <a:r>
              <a:rPr lang="fr-FR" dirty="0"/>
              <a:t>Background information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AFC3F-4C48-9E43-9766-08DBFD874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4AD61-AFEF-E80F-8646-E7B98FC3A9AA}"/>
              </a:ext>
            </a:extLst>
          </p:cNvPr>
          <p:cNvSpPr txBox="1"/>
          <p:nvPr/>
        </p:nvSpPr>
        <p:spPr>
          <a:xfrm>
            <a:off x="285135" y="725511"/>
            <a:ext cx="5244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database website</a:t>
            </a:r>
          </a:p>
        </p:txBody>
      </p:sp>
      <p:pic>
        <p:nvPicPr>
          <p:cNvPr id="6146" name="Picture 2" descr="Screens PNG, Screens Transparent Background - FreeIconsPNG">
            <a:extLst>
              <a:ext uri="{FF2B5EF4-FFF2-40B4-BE49-F238E27FC236}">
                <a16:creationId xmlns:a16="http://schemas.microsoft.com/office/drawing/2014/main" id="{366A1B75-5F74-07AF-9646-91707B7F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3" y="1498559"/>
            <a:ext cx="2833118" cy="22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creens PNG, Screens Transparent Background - FreeIconsPNG">
            <a:extLst>
              <a:ext uri="{FF2B5EF4-FFF2-40B4-BE49-F238E27FC236}">
                <a16:creationId xmlns:a16="http://schemas.microsoft.com/office/drawing/2014/main" id="{2B7A3184-6AB8-E5DF-4A25-1B2B8E6C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81" y="1498559"/>
            <a:ext cx="2833118" cy="22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creens PNG, Screens Transparent Background - FreeIconsPNG">
            <a:extLst>
              <a:ext uri="{FF2B5EF4-FFF2-40B4-BE49-F238E27FC236}">
                <a16:creationId xmlns:a16="http://schemas.microsoft.com/office/drawing/2014/main" id="{F7B6123F-F37D-A797-5952-D5BED71D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18" y="1498559"/>
            <a:ext cx="2833118" cy="22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25BD2-C316-8D0A-F051-6F6F6CD2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0" y="1733135"/>
            <a:ext cx="2548588" cy="122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DCFFB-9B62-AA77-EC95-0DA34070D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53" y="1798264"/>
            <a:ext cx="2570574" cy="1143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B42951-57CA-0663-4B9A-580C2D644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12" y="1711625"/>
            <a:ext cx="2566219" cy="12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9790</TotalTime>
  <Words>1391</Words>
  <Application>Microsoft Macintosh PowerPoint</Application>
  <PresentationFormat>On-screen Show (16:9)</PresentationFormat>
  <Paragraphs>333</Paragraphs>
  <Slides>32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Franklin Gothic Demi Cond</vt:lpstr>
      <vt:lpstr>Times New Roman</vt:lpstr>
      <vt:lpstr>Wingdings</vt:lpstr>
      <vt:lpstr>Thème Office</vt:lpstr>
      <vt:lpstr>Document</vt:lpstr>
      <vt:lpstr>Replicability in experimental life sciences</vt:lpstr>
      <vt:lpstr>PowerPoint Presentation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PowerPoint Presentation</vt:lpstr>
      <vt:lpstr>Metascience</vt:lpstr>
      <vt:lpstr>Metascience</vt:lpstr>
      <vt:lpstr>Metascience</vt:lpstr>
      <vt:lpstr>Metascience</vt:lpstr>
      <vt:lpstr>PowerPoint Presentation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Psychology Part</vt:lpstr>
      <vt:lpstr>PowerPoint Presentation</vt:lpstr>
      <vt:lpstr>Closing &amp; Next Steps</vt:lpstr>
      <vt:lpstr>Closing &amp; Next Steps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Désirée Popelka</cp:lastModifiedBy>
  <cp:revision>211</cp:revision>
  <cp:lastPrinted>2019-06-19T13:21:30Z</cp:lastPrinted>
  <dcterms:created xsi:type="dcterms:W3CDTF">2019-04-02T06:24:35Z</dcterms:created>
  <dcterms:modified xsi:type="dcterms:W3CDTF">2024-05-28T11:57:20Z</dcterms:modified>
</cp:coreProperties>
</file>